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6" r:id="rId1"/>
  </p:sldMasterIdLst>
  <p:notesMasterIdLst>
    <p:notesMasterId r:id="rId12"/>
  </p:notesMasterIdLst>
  <p:sldIdLst>
    <p:sldId id="256" r:id="rId2"/>
    <p:sldId id="257" r:id="rId3"/>
    <p:sldId id="264" r:id="rId4"/>
    <p:sldId id="258" r:id="rId5"/>
    <p:sldId id="259" r:id="rId6"/>
    <p:sldId id="261" r:id="rId7"/>
    <p:sldId id="263" r:id="rId8"/>
    <p:sldId id="260" r:id="rId9"/>
    <p:sldId id="265" r:id="rId10"/>
    <p:sldId id="262"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o Nguyen" initials="HN" lastIdx="1" clrIdx="0">
    <p:extLst>
      <p:ext uri="{19B8F6BF-5375-455C-9EA6-DF929625EA0E}">
        <p15:presenceInfo xmlns:p15="http://schemas.microsoft.com/office/powerpoint/2012/main" userId="S::hnguyen154@student.gsu.edu::18e6fff6-6c67-4809-98d2-c3d11cc50e9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8CE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55"/>
    <p:restoredTop sz="67320"/>
  </p:normalViewPr>
  <p:slideViewPr>
    <p:cSldViewPr snapToGrid="0" snapToObjects="1">
      <p:cViewPr varScale="1">
        <p:scale>
          <a:sx n="68" d="100"/>
          <a:sy n="68" d="100"/>
        </p:scale>
        <p:origin x="1152"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854F05-750C-884D-A515-086B347E280E}" type="datetimeFigureOut">
              <a:rPr lang="en-US" smtClean="0"/>
              <a:t>2/24/20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3EF4DE-BFAE-F944-98EF-FBB194DD507E}" type="slidenum">
              <a:rPr lang="en-US" smtClean="0"/>
              <a:t>‹#›</a:t>
            </a:fld>
            <a:endParaRPr lang="en-US"/>
          </a:p>
        </p:txBody>
      </p:sp>
    </p:spTree>
    <p:extLst>
      <p:ext uri="{BB962C8B-B14F-4D97-AF65-F5344CB8AC3E}">
        <p14:creationId xmlns:p14="http://schemas.microsoft.com/office/powerpoint/2010/main" val="2406420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cml.ics.uci.edu/"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1" i="0" u="none" strike="noStrike" kern="1200" dirty="0">
                <a:solidFill>
                  <a:schemeClr val="tx1"/>
                </a:solidFill>
                <a:effectLst/>
                <a:latin typeface="+mn-lt"/>
                <a:ea typeface="+mn-ea"/>
                <a:cs typeface="+mn-cs"/>
              </a:rPr>
              <a:t>Context</a:t>
            </a:r>
            <a:r>
              <a:rPr lang="en-US" sz="1200" b="0" i="0" u="none" strike="noStrike" kern="1200" dirty="0">
                <a:solidFill>
                  <a:schemeClr val="tx1"/>
                </a:solidFill>
                <a:effectLst/>
                <a:latin typeface="+mn-lt"/>
                <a:ea typeface="+mn-ea"/>
                <a:cs typeface="+mn-cs"/>
              </a:rPr>
              <a:t>: Dataset was collected by the Center</a:t>
            </a:r>
            <a:r>
              <a:rPr lang="en-US" sz="1200" b="0" i="0" u="none" strike="noStrike" kern="1200" dirty="0">
                <a:solidFill>
                  <a:schemeClr val="tx1"/>
                </a:solidFill>
                <a:effectLst/>
                <a:latin typeface="+mn-lt"/>
                <a:ea typeface="+mn-ea"/>
                <a:cs typeface="+mn-cs"/>
                <a:hlinkClick r:id="rId3"/>
              </a:rPr>
              <a:t> for Machine Learning and Intelligent Systems</a:t>
            </a:r>
            <a:r>
              <a:rPr lang="en-US" sz="1200" b="0" i="0" u="none" strike="noStrike" kern="1200" dirty="0">
                <a:solidFill>
                  <a:schemeClr val="tx1"/>
                </a:solidFill>
                <a:effectLst/>
                <a:latin typeface="+mn-lt"/>
                <a:ea typeface="+mn-ea"/>
                <a:cs typeface="+mn-cs"/>
              </a:rPr>
              <a:t> in University of California Irvine about the experiments that have been carried out with a group of 30 volunteers within an age bracket of 19-48 years. Each person performed six activities (WALKING, WALKING_UPSTAIRS, WALKING_DOWNSTAIRS, SITTING, STANDING, LAYING) wearing a smartphone (Samsung Galaxy S II) on the waist. Using its embedded accelerometer and gyroscope, we captured 3-axial linear acceleration and 3-axial angular velocity at a constant rate of 50Hz. The experiments have been video-recorded to label the data manually.</a:t>
            </a:r>
          </a:p>
          <a:p>
            <a:pPr rtl="0" fontAlgn="base"/>
            <a:endParaRPr lang="en-US" sz="1200" b="0" i="0" u="none" strike="noStrike" kern="1200" dirty="0">
              <a:solidFill>
                <a:schemeClr val="tx1"/>
              </a:solidFill>
              <a:effectLst/>
              <a:latin typeface="+mn-lt"/>
              <a:ea typeface="+mn-ea"/>
              <a:cs typeface="+mn-cs"/>
            </a:endParaRPr>
          </a:p>
          <a:p>
            <a:pPr rtl="0" fontAlgn="base"/>
            <a:r>
              <a:rPr lang="en-US" sz="1200" b="1" i="0" u="none" strike="noStrike" kern="1200" dirty="0">
                <a:solidFill>
                  <a:schemeClr val="tx1"/>
                </a:solidFill>
                <a:effectLst/>
                <a:latin typeface="+mn-lt"/>
                <a:ea typeface="+mn-ea"/>
                <a:cs typeface="+mn-cs"/>
              </a:rPr>
              <a:t>Related Business Problem</a:t>
            </a:r>
            <a:r>
              <a:rPr lang="en-US" sz="1200" b="0" i="0" u="none" strike="noStrike" kern="1200" dirty="0">
                <a:solidFill>
                  <a:schemeClr val="tx1"/>
                </a:solidFill>
                <a:effectLst/>
                <a:latin typeface="+mn-lt"/>
                <a:ea typeface="+mn-ea"/>
                <a:cs typeface="+mn-cs"/>
              </a:rPr>
              <a:t>: Being able to identify the activity of human beings is very crucial for smart home application. By identifying the correct current activities of app users, the smart home application can easily decide the proper activities of appliances in the house to facilitate the indoor activities. For example, if the app is able to detect if the user is walking upstairs or downstairs, it can trigger the stair light on and off accordingly.</a:t>
            </a:r>
          </a:p>
          <a:p>
            <a:pPr rtl="0" fontAlgn="base"/>
            <a:endParaRPr lang="en-US" sz="1200" b="0" i="0" u="none" strike="noStrike" kern="1200" dirty="0">
              <a:solidFill>
                <a:schemeClr val="tx1"/>
              </a:solidFill>
              <a:effectLst/>
              <a:latin typeface="+mn-lt"/>
              <a:ea typeface="+mn-ea"/>
              <a:cs typeface="+mn-cs"/>
            </a:endParaRPr>
          </a:p>
          <a:p>
            <a:pPr rtl="0" fontAlgn="base"/>
            <a:r>
              <a:rPr lang="en-US" sz="1200" b="1" i="0" u="none" strike="noStrike" kern="1200" dirty="0">
                <a:solidFill>
                  <a:schemeClr val="tx1"/>
                </a:solidFill>
                <a:effectLst/>
                <a:latin typeface="+mn-lt"/>
                <a:ea typeface="+mn-ea"/>
                <a:cs typeface="+mn-cs"/>
              </a:rPr>
              <a:t>Goal of the project</a:t>
            </a:r>
            <a:r>
              <a:rPr lang="en-US" sz="1200" b="0" i="0" u="none" strike="noStrike" kern="1200" dirty="0">
                <a:solidFill>
                  <a:schemeClr val="tx1"/>
                </a:solidFill>
                <a:effectLst/>
                <a:latin typeface="+mn-lt"/>
                <a:ea typeface="+mn-ea"/>
                <a:cs typeface="+mn-cs"/>
              </a:rPr>
              <a:t>: The project is to find out the best machine learning model that can predict precisely the activities of smartphone users.</a:t>
            </a:r>
          </a:p>
          <a:p>
            <a:endParaRPr lang="en-US" dirty="0"/>
          </a:p>
        </p:txBody>
      </p:sp>
      <p:sp>
        <p:nvSpPr>
          <p:cNvPr id="4" name="Slide Number Placeholder 3"/>
          <p:cNvSpPr>
            <a:spLocks noGrp="1"/>
          </p:cNvSpPr>
          <p:nvPr>
            <p:ph type="sldNum" sz="quarter" idx="5"/>
          </p:nvPr>
        </p:nvSpPr>
        <p:spPr/>
        <p:txBody>
          <a:bodyPr/>
          <a:lstStyle/>
          <a:p>
            <a:fld id="{673EF4DE-BFAE-F944-98EF-FBB194DD507E}" type="slidenum">
              <a:rPr lang="en-US" smtClean="0"/>
              <a:t>2</a:t>
            </a:fld>
            <a:endParaRPr lang="en-US"/>
          </a:p>
        </p:txBody>
      </p:sp>
    </p:spTree>
    <p:extLst>
      <p:ext uri="{BB962C8B-B14F-4D97-AF65-F5344CB8AC3E}">
        <p14:creationId xmlns:p14="http://schemas.microsoft.com/office/powerpoint/2010/main" val="3864261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Input Variables: There are four different text files in csv format to use in this project including </a:t>
            </a:r>
            <a:r>
              <a:rPr lang="en-US" sz="1200" b="0" i="0" u="none" strike="noStrike" kern="1200" dirty="0" err="1">
                <a:solidFill>
                  <a:schemeClr val="tx1"/>
                </a:solidFill>
                <a:effectLst/>
                <a:latin typeface="+mn-lt"/>
                <a:ea typeface="+mn-ea"/>
                <a:cs typeface="+mn-cs"/>
              </a:rPr>
              <a:t>X_train.txt</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Y_train.txt</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X_test.txt</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Y_test.txt</a:t>
            </a:r>
            <a:endParaRPr lang="en-US" sz="1200" b="0" i="0" u="none" strike="noStrike"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673EF4DE-BFAE-F944-98EF-FBB194DD507E}" type="slidenum">
              <a:rPr lang="en-US" smtClean="0"/>
              <a:t>3</a:t>
            </a:fld>
            <a:endParaRPr lang="en-US"/>
          </a:p>
        </p:txBody>
      </p:sp>
    </p:spTree>
    <p:extLst>
      <p:ext uri="{BB962C8B-B14F-4D97-AF65-F5344CB8AC3E}">
        <p14:creationId xmlns:p14="http://schemas.microsoft.com/office/powerpoint/2010/main" val="1706597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---------------------------ANIMATION SLIDE! ---------------------------	</a:t>
            </a:r>
            <a:endParaRPr lang="en-US" b="0" dirty="0">
              <a:effectLst/>
            </a:endParaRPr>
          </a:p>
          <a:p>
            <a:pPr lvl="3" rtl="0" fontAlgn="base"/>
            <a:r>
              <a:rPr lang="en-US" sz="1200" b="0" i="0" u="none" strike="noStrike" kern="1200" dirty="0">
                <a:solidFill>
                  <a:schemeClr val="tx1"/>
                </a:solidFill>
                <a:effectLst/>
                <a:latin typeface="+mn-lt"/>
                <a:ea typeface="+mn-ea"/>
                <a:cs typeface="+mn-cs"/>
              </a:rPr>
              <a:t>1-WALKING</a:t>
            </a:r>
          </a:p>
          <a:p>
            <a:pPr lvl="3" rtl="0" fontAlgn="base"/>
            <a:r>
              <a:rPr lang="en-US" sz="1200" b="0" i="0" u="none" strike="noStrike" kern="1200" dirty="0">
                <a:solidFill>
                  <a:schemeClr val="tx1"/>
                </a:solidFill>
                <a:effectLst/>
                <a:latin typeface="+mn-lt"/>
                <a:ea typeface="+mn-ea"/>
                <a:cs typeface="+mn-cs"/>
              </a:rPr>
              <a:t>2-WALKING_UPSTAIRS</a:t>
            </a:r>
          </a:p>
          <a:p>
            <a:pPr lvl="3" rtl="0" fontAlgn="base"/>
            <a:r>
              <a:rPr lang="en-US" sz="1200" b="0" i="0" u="none" strike="noStrike" kern="1200" dirty="0">
                <a:solidFill>
                  <a:schemeClr val="tx1"/>
                </a:solidFill>
                <a:effectLst/>
                <a:latin typeface="+mn-lt"/>
                <a:ea typeface="+mn-ea"/>
                <a:cs typeface="+mn-cs"/>
              </a:rPr>
              <a:t>3-WALKING_DOWNSTAIRS</a:t>
            </a:r>
          </a:p>
          <a:p>
            <a:pPr lvl="3" rtl="0" fontAlgn="base"/>
            <a:r>
              <a:rPr lang="en-US" sz="1200" b="0" i="0" u="none" strike="noStrike" kern="1200" dirty="0">
                <a:solidFill>
                  <a:schemeClr val="tx1"/>
                </a:solidFill>
                <a:effectLst/>
                <a:latin typeface="+mn-lt"/>
                <a:ea typeface="+mn-ea"/>
                <a:cs typeface="+mn-cs"/>
              </a:rPr>
              <a:t>4-SITTING </a:t>
            </a:r>
          </a:p>
          <a:p>
            <a:pPr lvl="3" rtl="0" fontAlgn="base"/>
            <a:r>
              <a:rPr lang="en-US" sz="1200" b="0" i="0" u="none" strike="noStrike" kern="1200" dirty="0">
                <a:solidFill>
                  <a:schemeClr val="tx1"/>
                </a:solidFill>
                <a:effectLst/>
                <a:latin typeface="+mn-lt"/>
                <a:ea typeface="+mn-ea"/>
                <a:cs typeface="+mn-cs"/>
              </a:rPr>
              <a:t>5-STANDING</a:t>
            </a:r>
          </a:p>
          <a:p>
            <a:pPr lvl="3" rtl="0" fontAlgn="base"/>
            <a:r>
              <a:rPr lang="en-US" sz="1200" b="0" i="0" u="none" strike="noStrike" kern="1200" dirty="0">
                <a:solidFill>
                  <a:schemeClr val="tx1"/>
                </a:solidFill>
                <a:effectLst/>
                <a:latin typeface="+mn-lt"/>
                <a:ea typeface="+mn-ea"/>
                <a:cs typeface="+mn-cs"/>
              </a:rPr>
              <a:t>6-LAYING</a:t>
            </a:r>
          </a:p>
          <a:p>
            <a:endParaRPr lang="en-US" dirty="0"/>
          </a:p>
        </p:txBody>
      </p:sp>
      <p:sp>
        <p:nvSpPr>
          <p:cNvPr id="4" name="Slide Number Placeholder 3"/>
          <p:cNvSpPr>
            <a:spLocks noGrp="1"/>
          </p:cNvSpPr>
          <p:nvPr>
            <p:ph type="sldNum" sz="quarter" idx="5"/>
          </p:nvPr>
        </p:nvSpPr>
        <p:spPr/>
        <p:txBody>
          <a:bodyPr/>
          <a:lstStyle/>
          <a:p>
            <a:fld id="{673EF4DE-BFAE-F944-98EF-FBB194DD507E}" type="slidenum">
              <a:rPr lang="en-US" smtClean="0"/>
              <a:t>4</a:t>
            </a:fld>
            <a:endParaRPr lang="en-US"/>
          </a:p>
        </p:txBody>
      </p:sp>
    </p:spTree>
    <p:extLst>
      <p:ext uri="{BB962C8B-B14F-4D97-AF65-F5344CB8AC3E}">
        <p14:creationId xmlns:p14="http://schemas.microsoft.com/office/powerpoint/2010/main" val="1995648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PIE CHART TO SHOW DISTRIBUTION OF ALL SIX ACTIVITIES IN TRAINING RESULTS</a:t>
            </a:r>
          </a:p>
          <a:p>
            <a:endParaRPr lang="en-US" dirty="0"/>
          </a:p>
        </p:txBody>
      </p:sp>
      <p:sp>
        <p:nvSpPr>
          <p:cNvPr id="4" name="Slide Number Placeholder 3"/>
          <p:cNvSpPr>
            <a:spLocks noGrp="1"/>
          </p:cNvSpPr>
          <p:nvPr>
            <p:ph type="sldNum" sz="quarter" idx="5"/>
          </p:nvPr>
        </p:nvSpPr>
        <p:spPr/>
        <p:txBody>
          <a:bodyPr/>
          <a:lstStyle/>
          <a:p>
            <a:fld id="{673EF4DE-BFAE-F944-98EF-FBB194DD507E}" type="slidenum">
              <a:rPr lang="en-US" smtClean="0"/>
              <a:t>5</a:t>
            </a:fld>
            <a:endParaRPr lang="en-US"/>
          </a:p>
        </p:txBody>
      </p:sp>
    </p:spTree>
    <p:extLst>
      <p:ext uri="{BB962C8B-B14F-4D97-AF65-F5344CB8AC3E}">
        <p14:creationId xmlns:p14="http://schemas.microsoft.com/office/powerpoint/2010/main" val="1985175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check </a:t>
            </a:r>
            <a:r>
              <a:rPr lang="en-US" sz="1200" kern="1200" dirty="0" err="1">
                <a:solidFill>
                  <a:schemeClr val="tx1"/>
                </a:solidFill>
                <a:effectLst/>
                <a:latin typeface="+mn-lt"/>
                <a:ea typeface="+mn-ea"/>
                <a:cs typeface="+mn-cs"/>
              </a:rPr>
              <a:t>tBodyAcc</a:t>
            </a:r>
            <a:r>
              <a:rPr lang="en-US" sz="1200" kern="1200" dirty="0">
                <a:solidFill>
                  <a:schemeClr val="tx1"/>
                </a:solidFill>
                <a:effectLst/>
                <a:latin typeface="+mn-lt"/>
                <a:ea typeface="+mn-ea"/>
                <a:cs typeface="+mn-cs"/>
              </a:rPr>
              <a:t>-max()-XYZ values are between -1 and +1</a:t>
            </a:r>
          </a:p>
          <a:p>
            <a:endParaRPr lang="en-US" dirty="0"/>
          </a:p>
        </p:txBody>
      </p:sp>
      <p:sp>
        <p:nvSpPr>
          <p:cNvPr id="4" name="Slide Number Placeholder 3"/>
          <p:cNvSpPr>
            <a:spLocks noGrp="1"/>
          </p:cNvSpPr>
          <p:nvPr>
            <p:ph type="sldNum" sz="quarter" idx="5"/>
          </p:nvPr>
        </p:nvSpPr>
        <p:spPr/>
        <p:txBody>
          <a:bodyPr/>
          <a:lstStyle/>
          <a:p>
            <a:fld id="{673EF4DE-BFAE-F944-98EF-FBB194DD507E}" type="slidenum">
              <a:rPr lang="en-US" smtClean="0"/>
              <a:t>6</a:t>
            </a:fld>
            <a:endParaRPr lang="en-US"/>
          </a:p>
        </p:txBody>
      </p:sp>
    </p:spTree>
    <p:extLst>
      <p:ext uri="{BB962C8B-B14F-4D97-AF65-F5344CB8AC3E}">
        <p14:creationId xmlns:p14="http://schemas.microsoft.com/office/powerpoint/2010/main" val="1307216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check all angle() values are between -1 and +1</a:t>
            </a:r>
          </a:p>
          <a:p>
            <a:endParaRPr lang="en-US" dirty="0"/>
          </a:p>
        </p:txBody>
      </p:sp>
      <p:sp>
        <p:nvSpPr>
          <p:cNvPr id="4" name="Slide Number Placeholder 3"/>
          <p:cNvSpPr>
            <a:spLocks noGrp="1"/>
          </p:cNvSpPr>
          <p:nvPr>
            <p:ph type="sldNum" sz="quarter" idx="5"/>
          </p:nvPr>
        </p:nvSpPr>
        <p:spPr/>
        <p:txBody>
          <a:bodyPr/>
          <a:lstStyle/>
          <a:p>
            <a:fld id="{673EF4DE-BFAE-F944-98EF-FBB194DD507E}" type="slidenum">
              <a:rPr lang="en-US" smtClean="0"/>
              <a:t>7</a:t>
            </a:fld>
            <a:endParaRPr lang="en-US"/>
          </a:p>
        </p:txBody>
      </p:sp>
    </p:spTree>
    <p:extLst>
      <p:ext uri="{BB962C8B-B14F-4D97-AF65-F5344CB8AC3E}">
        <p14:creationId xmlns:p14="http://schemas.microsoft.com/office/powerpoint/2010/main" val="3284656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effectLst/>
            </a:endParaRPr>
          </a:p>
          <a:p>
            <a:pPr lvl="0" rtl="0" fontAlgn="base"/>
            <a:r>
              <a:rPr lang="en-US" sz="1200" b="0" i="0" u="none" strike="noStrike" kern="1200" dirty="0">
                <a:solidFill>
                  <a:schemeClr val="tx1"/>
                </a:solidFill>
                <a:effectLst/>
                <a:latin typeface="+mn-lt"/>
                <a:ea typeface="+mn-ea"/>
                <a:cs typeface="+mn-cs"/>
              </a:rPr>
              <a:t>Since this is a classification problem with multi-classes, I choose </a:t>
            </a:r>
            <a:r>
              <a:rPr lang="en-US" sz="1200" b="0" i="0" u="none" strike="noStrike" kern="1200" dirty="0" err="1">
                <a:solidFill>
                  <a:schemeClr val="tx1"/>
                </a:solidFill>
                <a:effectLst/>
                <a:latin typeface="+mn-lt"/>
                <a:ea typeface="+mn-ea"/>
                <a:cs typeface="+mn-cs"/>
              </a:rPr>
              <a:t>SVMRadial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XGBTree</a:t>
            </a:r>
            <a:r>
              <a:rPr lang="en-US" sz="1200" b="0" i="0" u="none" strike="noStrike" kern="1200" dirty="0">
                <a:solidFill>
                  <a:schemeClr val="tx1"/>
                </a:solidFill>
                <a:effectLst/>
                <a:latin typeface="+mn-lt"/>
                <a:ea typeface="+mn-ea"/>
                <a:cs typeface="+mn-cs"/>
              </a:rPr>
              <a:t>, Random Forest, and KNN as the 4 main classification models. The algorithm for ensemble is stacking method.</a:t>
            </a:r>
          </a:p>
          <a:p>
            <a:pPr lvl="1" rtl="0" fontAlgn="base"/>
            <a:r>
              <a:rPr lang="en-US" sz="1200" b="0" i="0" u="none" strike="noStrike" kern="1200" dirty="0">
                <a:solidFill>
                  <a:schemeClr val="tx1"/>
                </a:solidFill>
                <a:effectLst/>
                <a:latin typeface="+mn-lt"/>
                <a:ea typeface="+mn-ea"/>
                <a:cs typeface="+mn-cs"/>
              </a:rPr>
              <a:t>SVM Radial - Since we deal with angle XYZ and multiple values from 3-axial linear acceleration and 3-axial angular velocity. We thought it is possible this will work better than SVM Linear</a:t>
            </a:r>
          </a:p>
          <a:p>
            <a:pPr lvl="1" rtl="0" fontAlgn="base"/>
            <a:endParaRPr lang="en-US" sz="1200" b="0" i="0" u="none" strike="noStrike" kern="1200" dirty="0">
              <a:solidFill>
                <a:schemeClr val="tx1"/>
              </a:solidFill>
              <a:effectLst/>
              <a:latin typeface="+mn-lt"/>
              <a:ea typeface="+mn-ea"/>
              <a:cs typeface="+mn-cs"/>
            </a:endParaRPr>
          </a:p>
          <a:p>
            <a:pPr lvl="1" rtl="0" fontAlgn="base"/>
            <a:r>
              <a:rPr lang="en-US" sz="1200" b="0" i="0" u="none" strike="noStrike" kern="1200" dirty="0" err="1">
                <a:solidFill>
                  <a:schemeClr val="tx1"/>
                </a:solidFill>
                <a:effectLst/>
                <a:latin typeface="+mn-lt"/>
                <a:ea typeface="+mn-ea"/>
                <a:cs typeface="+mn-cs"/>
              </a:rPr>
              <a:t>XGBTree</a:t>
            </a:r>
            <a:r>
              <a:rPr lang="en-US" sz="1200" b="0" i="0" u="none" strike="noStrike" kern="1200" dirty="0">
                <a:solidFill>
                  <a:schemeClr val="tx1"/>
                </a:solidFill>
                <a:effectLst/>
                <a:latin typeface="+mn-lt"/>
                <a:ea typeface="+mn-ea"/>
                <a:cs typeface="+mn-cs"/>
              </a:rPr>
              <a:t> and Random Forest - With </a:t>
            </a:r>
            <a:r>
              <a:rPr lang="en-US" sz="1200" b="0" i="0" u="none" strike="noStrike" kern="1200" dirty="0" err="1">
                <a:solidFill>
                  <a:schemeClr val="tx1"/>
                </a:solidFill>
                <a:effectLst/>
                <a:latin typeface="+mn-lt"/>
                <a:ea typeface="+mn-ea"/>
                <a:cs typeface="+mn-cs"/>
              </a:rPr>
              <a:t>XGBTree</a:t>
            </a:r>
            <a:r>
              <a:rPr lang="en-US" sz="1200" b="0" i="0" u="none" strike="noStrike" kern="1200" dirty="0">
                <a:solidFill>
                  <a:schemeClr val="tx1"/>
                </a:solidFill>
                <a:effectLst/>
                <a:latin typeface="+mn-lt"/>
                <a:ea typeface="+mn-ea"/>
                <a:cs typeface="+mn-cs"/>
              </a:rPr>
              <a:t>, we want the model to run faster. With Random Forest, it has been one of the go-to models for most of our classification problems. I want to see which tree model is the best fit for my dataset.</a:t>
            </a:r>
          </a:p>
          <a:p>
            <a:pPr lvl="1" rtl="0" fontAlgn="base"/>
            <a:endParaRPr lang="en-US" sz="1200" b="0" i="0" u="none" strike="noStrike" kern="1200" dirty="0">
              <a:solidFill>
                <a:schemeClr val="tx1"/>
              </a:solidFill>
              <a:effectLst/>
              <a:latin typeface="+mn-lt"/>
              <a:ea typeface="+mn-ea"/>
              <a:cs typeface="+mn-cs"/>
            </a:endParaRPr>
          </a:p>
          <a:p>
            <a:pPr lvl="1" rtl="0" fontAlgn="base"/>
            <a:r>
              <a:rPr lang="en-US" sz="1200" b="0" i="0" u="none" strike="noStrike" kern="1200" dirty="0">
                <a:solidFill>
                  <a:schemeClr val="tx1"/>
                </a:solidFill>
                <a:effectLst/>
                <a:latin typeface="+mn-lt"/>
                <a:ea typeface="+mn-ea"/>
                <a:cs typeface="+mn-cs"/>
              </a:rPr>
              <a:t>KNN - Since we have many angles’ measurements, we think KNN will give us a high accuracy rate by calculating distances between them.</a:t>
            </a:r>
          </a:p>
          <a:p>
            <a:pPr lvl="0" rtl="0" fontAlgn="base"/>
            <a:endParaRPr lang="en-US" sz="1200" b="0" i="0" u="none" strike="noStrike" kern="1200" dirty="0">
              <a:solidFill>
                <a:schemeClr val="tx1"/>
              </a:solidFill>
              <a:effectLst/>
              <a:latin typeface="+mn-lt"/>
              <a:ea typeface="+mn-ea"/>
              <a:cs typeface="+mn-cs"/>
            </a:endParaRPr>
          </a:p>
          <a:p>
            <a:pPr lvl="0" rtl="0" fontAlgn="base"/>
            <a:r>
              <a:rPr lang="en-US" sz="1200" b="0" i="0" u="none" strike="noStrike" kern="1200" dirty="0">
                <a:solidFill>
                  <a:schemeClr val="tx1"/>
                </a:solidFill>
                <a:effectLst/>
                <a:latin typeface="+mn-lt"/>
                <a:ea typeface="+mn-ea"/>
                <a:cs typeface="+mn-cs"/>
              </a:rPr>
              <a:t>As expected, KNN is the best model, and second place is Random Forest because they have not much differences in </a:t>
            </a:r>
            <a:r>
              <a:rPr lang="en-US" sz="1200" b="0" i="0" u="none" strike="noStrike" kern="1200" dirty="0" err="1">
                <a:solidFill>
                  <a:schemeClr val="tx1"/>
                </a:solidFill>
                <a:effectLst/>
                <a:latin typeface="+mn-lt"/>
                <a:ea typeface="+mn-ea"/>
                <a:cs typeface="+mn-cs"/>
              </a:rPr>
              <a:t>RSquared</a:t>
            </a:r>
            <a:r>
              <a:rPr lang="en-US" sz="1200" b="0" i="0" u="none" strike="noStrike" kern="1200" dirty="0">
                <a:solidFill>
                  <a:schemeClr val="tx1"/>
                </a:solidFill>
                <a:effectLst/>
                <a:latin typeface="+mn-lt"/>
                <a:ea typeface="+mn-ea"/>
                <a:cs typeface="+mn-cs"/>
              </a:rPr>
              <a:t>, but MAE and RMSE is lower compared to the rest.</a:t>
            </a:r>
          </a:p>
          <a:p>
            <a:pPr lvl="0" rtl="0" fontAlgn="base"/>
            <a:r>
              <a:rPr lang="en-US" sz="1200" b="0" i="0" u="none" strike="noStrike" kern="1200" dirty="0">
                <a:solidFill>
                  <a:schemeClr val="tx1"/>
                </a:solidFill>
                <a:effectLst/>
                <a:latin typeface="+mn-lt"/>
                <a:ea typeface="+mn-ea"/>
                <a:cs typeface="+mn-cs"/>
              </a:rPr>
              <a:t>Based on Ensemble model, I decided to further exploring KNN, Random Forest, and SVM</a:t>
            </a:r>
          </a:p>
          <a:p>
            <a:endParaRPr lang="en-US" dirty="0"/>
          </a:p>
        </p:txBody>
      </p:sp>
      <p:sp>
        <p:nvSpPr>
          <p:cNvPr id="4" name="Slide Number Placeholder 3"/>
          <p:cNvSpPr>
            <a:spLocks noGrp="1"/>
          </p:cNvSpPr>
          <p:nvPr>
            <p:ph type="sldNum" sz="quarter" idx="5"/>
          </p:nvPr>
        </p:nvSpPr>
        <p:spPr/>
        <p:txBody>
          <a:bodyPr/>
          <a:lstStyle/>
          <a:p>
            <a:fld id="{673EF4DE-BFAE-F944-98EF-FBB194DD507E}" type="slidenum">
              <a:rPr lang="en-US" smtClean="0"/>
              <a:t>9</a:t>
            </a:fld>
            <a:endParaRPr lang="en-US"/>
          </a:p>
        </p:txBody>
      </p:sp>
    </p:spTree>
    <p:extLst>
      <p:ext uri="{BB962C8B-B14F-4D97-AF65-F5344CB8AC3E}">
        <p14:creationId xmlns:p14="http://schemas.microsoft.com/office/powerpoint/2010/main" val="3280670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3EF4DE-BFAE-F944-98EF-FBB194DD507E}" type="slidenum">
              <a:rPr lang="en-US" smtClean="0"/>
              <a:t>10</a:t>
            </a:fld>
            <a:endParaRPr lang="en-US"/>
          </a:p>
        </p:txBody>
      </p:sp>
    </p:spTree>
    <p:extLst>
      <p:ext uri="{BB962C8B-B14F-4D97-AF65-F5344CB8AC3E}">
        <p14:creationId xmlns:p14="http://schemas.microsoft.com/office/powerpoint/2010/main" val="1743637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 Templateswise.com - Smartphone PowerPoint template">
    <p:bg>
      <p:bgPr>
        <a:solidFill>
          <a:schemeClr val="bg1"/>
        </a:solidFill>
        <a:effectLst/>
      </p:bgPr>
    </p:bg>
    <p:spTree>
      <p:nvGrpSpPr>
        <p:cNvPr id="1" name=""/>
        <p:cNvGrpSpPr/>
        <p:nvPr/>
      </p:nvGrpSpPr>
      <p:grpSpPr>
        <a:xfrm>
          <a:off x="0" y="0"/>
          <a:ext cx="0" cy="0"/>
          <a:chOff x="0" y="0"/>
          <a:chExt cx="0" cy="0"/>
        </a:xfrm>
      </p:grpSpPr>
      <p:sp>
        <p:nvSpPr>
          <p:cNvPr id="202" name="Freeform 25"/>
          <p:cNvSpPr>
            <a:spLocks/>
          </p:cNvSpPr>
          <p:nvPr/>
        </p:nvSpPr>
        <p:spPr bwMode="auto">
          <a:xfrm>
            <a:off x="0" y="0"/>
            <a:ext cx="12192000" cy="4851400"/>
          </a:xfrm>
          <a:custGeom>
            <a:avLst/>
            <a:gdLst>
              <a:gd name="T0" fmla="*/ 11520 w 11520"/>
              <a:gd name="T1" fmla="*/ 0 h 4585"/>
              <a:gd name="T2" fmla="*/ 11520 w 11520"/>
              <a:gd name="T3" fmla="*/ 4078 h 4585"/>
              <a:gd name="T4" fmla="*/ 0 w 11520"/>
              <a:gd name="T5" fmla="*/ 4585 h 4585"/>
              <a:gd name="T6" fmla="*/ 0 w 11520"/>
              <a:gd name="T7" fmla="*/ 0 h 4585"/>
              <a:gd name="T8" fmla="*/ 11520 w 11520"/>
              <a:gd name="T9" fmla="*/ 0 h 4585"/>
            </a:gdLst>
            <a:ahLst/>
            <a:cxnLst>
              <a:cxn ang="0">
                <a:pos x="T0" y="T1"/>
              </a:cxn>
              <a:cxn ang="0">
                <a:pos x="T2" y="T3"/>
              </a:cxn>
              <a:cxn ang="0">
                <a:pos x="T4" y="T5"/>
              </a:cxn>
              <a:cxn ang="0">
                <a:pos x="T6" y="T7"/>
              </a:cxn>
              <a:cxn ang="0">
                <a:pos x="T8" y="T9"/>
              </a:cxn>
            </a:cxnLst>
            <a:rect l="0" t="0" r="r" b="b"/>
            <a:pathLst>
              <a:path w="11520" h="4585">
                <a:moveTo>
                  <a:pt x="11520" y="0"/>
                </a:moveTo>
                <a:lnTo>
                  <a:pt x="11520" y="4078"/>
                </a:lnTo>
                <a:lnTo>
                  <a:pt x="0" y="4585"/>
                </a:lnTo>
                <a:lnTo>
                  <a:pt x="0" y="0"/>
                </a:lnTo>
                <a:lnTo>
                  <a:pt x="11520" y="0"/>
                </a:lnTo>
                <a:close/>
              </a:path>
            </a:pathLst>
          </a:custGeom>
          <a:solidFill>
            <a:srgbClr val="646D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 name="Title 1"/>
          <p:cNvSpPr>
            <a:spLocks noGrp="1"/>
          </p:cNvSpPr>
          <p:nvPr>
            <p:ph type="title" hasCustomPrompt="1"/>
          </p:nvPr>
        </p:nvSpPr>
        <p:spPr>
          <a:xfrm>
            <a:off x="5314123" y="1892830"/>
            <a:ext cx="6158475" cy="1344149"/>
          </a:xfrm>
        </p:spPr>
        <p:txBody>
          <a:bodyPr>
            <a:normAutofit/>
          </a:bodyPr>
          <a:lstStyle>
            <a:lvl1pPr algn="l">
              <a:defRPr sz="6667" baseline="0">
                <a:solidFill>
                  <a:schemeClr val="bg1"/>
                </a:solidFill>
              </a:defRPr>
            </a:lvl1pPr>
          </a:lstStyle>
          <a:p>
            <a:r>
              <a:rPr lang="en-US" dirty="0"/>
              <a:t>Smartphone</a:t>
            </a:r>
            <a:endParaRPr lang="en-US" noProof="0" dirty="0"/>
          </a:p>
        </p:txBody>
      </p:sp>
      <p:sp>
        <p:nvSpPr>
          <p:cNvPr id="3" name="Date Placeholder 2"/>
          <p:cNvSpPr>
            <a:spLocks noGrp="1"/>
          </p:cNvSpPr>
          <p:nvPr>
            <p:ph type="dt" sz="half" idx="10"/>
          </p:nvPr>
        </p:nvSpPr>
        <p:spPr/>
        <p:txBody>
          <a:bodyPr/>
          <a:lstStyle>
            <a:lvl1pPr>
              <a:defRPr>
                <a:solidFill>
                  <a:schemeClr val="bg1"/>
                </a:solidFill>
              </a:defRPr>
            </a:lvl1pPr>
          </a:lstStyle>
          <a:p>
            <a:fld id="{21F9760A-C256-5D44-9243-A8878BD9686A}" type="datetimeFigureOut">
              <a:rPr lang="en-US" smtClean="0"/>
              <a:t>2/24/20</a:t>
            </a:fld>
            <a:endParaRPr lang="en-US"/>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C5E62843-5B84-B840-AEE2-8BEB1BDEB86A}" type="slidenum">
              <a:rPr lang="en-US" smtClean="0"/>
              <a:t>‹#›</a:t>
            </a:fld>
            <a:endParaRPr lang="en-US"/>
          </a:p>
        </p:txBody>
      </p:sp>
      <p:sp>
        <p:nvSpPr>
          <p:cNvPr id="213" name="Text Placeholder 4"/>
          <p:cNvSpPr>
            <a:spLocks noGrp="1"/>
          </p:cNvSpPr>
          <p:nvPr>
            <p:ph type="body" sz="quarter" idx="35" hasCustomPrompt="1"/>
          </p:nvPr>
        </p:nvSpPr>
        <p:spPr>
          <a:xfrm>
            <a:off x="5327917" y="2958076"/>
            <a:ext cx="6142993" cy="603249"/>
          </a:xfrm>
        </p:spPr>
        <p:txBody>
          <a:bodyPr anchor="ctr">
            <a:noAutofit/>
          </a:bodyPr>
          <a:lstStyle>
            <a:lvl1pPr marL="0" indent="0" algn="l">
              <a:buNone/>
              <a:defRPr sz="2667">
                <a:solidFill>
                  <a:schemeClr val="bg1"/>
                </a:solidFill>
              </a:defRPr>
            </a:lvl1pPr>
          </a:lstStyle>
          <a:p>
            <a:r>
              <a:rPr lang="en-US" dirty="0"/>
              <a:t>PowerPoint template</a:t>
            </a:r>
          </a:p>
        </p:txBody>
      </p:sp>
      <p:grpSp>
        <p:nvGrpSpPr>
          <p:cNvPr id="9" name="Group 4"/>
          <p:cNvGrpSpPr>
            <a:grpSpLocks noChangeAspect="1"/>
          </p:cNvGrpSpPr>
          <p:nvPr/>
        </p:nvGrpSpPr>
        <p:grpSpPr bwMode="auto">
          <a:xfrm>
            <a:off x="5414864" y="3906608"/>
            <a:ext cx="3558117" cy="1020233"/>
            <a:chOff x="2474" y="1891"/>
            <a:chExt cx="1681" cy="482"/>
          </a:xfrm>
        </p:grpSpPr>
        <p:sp>
          <p:nvSpPr>
            <p:cNvPr id="22" name="Freeform 6"/>
            <p:cNvSpPr>
              <a:spLocks/>
            </p:cNvSpPr>
            <p:nvPr userDrawn="1"/>
          </p:nvSpPr>
          <p:spPr bwMode="auto">
            <a:xfrm>
              <a:off x="3074" y="1891"/>
              <a:ext cx="482" cy="482"/>
            </a:xfrm>
            <a:custGeom>
              <a:avLst/>
              <a:gdLst>
                <a:gd name="T0" fmla="*/ 963 w 964"/>
                <a:gd name="T1" fmla="*/ 507 h 964"/>
                <a:gd name="T2" fmla="*/ 954 w 964"/>
                <a:gd name="T3" fmla="*/ 579 h 964"/>
                <a:gd name="T4" fmla="*/ 934 w 964"/>
                <a:gd name="T5" fmla="*/ 647 h 964"/>
                <a:gd name="T6" fmla="*/ 906 w 964"/>
                <a:gd name="T7" fmla="*/ 712 h 964"/>
                <a:gd name="T8" fmla="*/ 868 w 964"/>
                <a:gd name="T9" fmla="*/ 770 h 964"/>
                <a:gd name="T10" fmla="*/ 823 w 964"/>
                <a:gd name="T11" fmla="*/ 822 h 964"/>
                <a:gd name="T12" fmla="*/ 771 w 964"/>
                <a:gd name="T13" fmla="*/ 868 h 964"/>
                <a:gd name="T14" fmla="*/ 712 w 964"/>
                <a:gd name="T15" fmla="*/ 905 h 964"/>
                <a:gd name="T16" fmla="*/ 647 w 964"/>
                <a:gd name="T17" fmla="*/ 934 h 964"/>
                <a:gd name="T18" fmla="*/ 580 w 964"/>
                <a:gd name="T19" fmla="*/ 954 h 964"/>
                <a:gd name="T20" fmla="*/ 507 w 964"/>
                <a:gd name="T21" fmla="*/ 963 h 964"/>
                <a:gd name="T22" fmla="*/ 457 w 964"/>
                <a:gd name="T23" fmla="*/ 963 h 964"/>
                <a:gd name="T24" fmla="*/ 385 w 964"/>
                <a:gd name="T25" fmla="*/ 954 h 964"/>
                <a:gd name="T26" fmla="*/ 317 w 964"/>
                <a:gd name="T27" fmla="*/ 934 h 964"/>
                <a:gd name="T28" fmla="*/ 252 w 964"/>
                <a:gd name="T29" fmla="*/ 905 h 964"/>
                <a:gd name="T30" fmla="*/ 194 w 964"/>
                <a:gd name="T31" fmla="*/ 868 h 964"/>
                <a:gd name="T32" fmla="*/ 142 w 964"/>
                <a:gd name="T33" fmla="*/ 822 h 964"/>
                <a:gd name="T34" fmla="*/ 96 w 964"/>
                <a:gd name="T35" fmla="*/ 770 h 964"/>
                <a:gd name="T36" fmla="*/ 59 w 964"/>
                <a:gd name="T37" fmla="*/ 712 h 964"/>
                <a:gd name="T38" fmla="*/ 29 w 964"/>
                <a:gd name="T39" fmla="*/ 647 h 964"/>
                <a:gd name="T40" fmla="*/ 10 w 964"/>
                <a:gd name="T41" fmla="*/ 579 h 964"/>
                <a:gd name="T42" fmla="*/ 1 w 964"/>
                <a:gd name="T43" fmla="*/ 507 h 964"/>
                <a:gd name="T44" fmla="*/ 1 w 964"/>
                <a:gd name="T45" fmla="*/ 457 h 964"/>
                <a:gd name="T46" fmla="*/ 10 w 964"/>
                <a:gd name="T47" fmla="*/ 384 h 964"/>
                <a:gd name="T48" fmla="*/ 29 w 964"/>
                <a:gd name="T49" fmla="*/ 316 h 964"/>
                <a:gd name="T50" fmla="*/ 59 w 964"/>
                <a:gd name="T51" fmla="*/ 252 h 964"/>
                <a:gd name="T52" fmla="*/ 96 w 964"/>
                <a:gd name="T53" fmla="*/ 193 h 964"/>
                <a:gd name="T54" fmla="*/ 142 w 964"/>
                <a:gd name="T55" fmla="*/ 141 h 964"/>
                <a:gd name="T56" fmla="*/ 194 w 964"/>
                <a:gd name="T57" fmla="*/ 95 h 964"/>
                <a:gd name="T58" fmla="*/ 252 w 964"/>
                <a:gd name="T59" fmla="*/ 58 h 964"/>
                <a:gd name="T60" fmla="*/ 317 w 964"/>
                <a:gd name="T61" fmla="*/ 29 h 964"/>
                <a:gd name="T62" fmla="*/ 385 w 964"/>
                <a:gd name="T63" fmla="*/ 10 h 964"/>
                <a:gd name="T64" fmla="*/ 457 w 964"/>
                <a:gd name="T65" fmla="*/ 1 h 964"/>
                <a:gd name="T66" fmla="*/ 507 w 964"/>
                <a:gd name="T67" fmla="*/ 1 h 964"/>
                <a:gd name="T68" fmla="*/ 580 w 964"/>
                <a:gd name="T69" fmla="*/ 10 h 964"/>
                <a:gd name="T70" fmla="*/ 647 w 964"/>
                <a:gd name="T71" fmla="*/ 29 h 964"/>
                <a:gd name="T72" fmla="*/ 712 w 964"/>
                <a:gd name="T73" fmla="*/ 58 h 964"/>
                <a:gd name="T74" fmla="*/ 771 w 964"/>
                <a:gd name="T75" fmla="*/ 95 h 964"/>
                <a:gd name="T76" fmla="*/ 823 w 964"/>
                <a:gd name="T77" fmla="*/ 141 h 964"/>
                <a:gd name="T78" fmla="*/ 868 w 964"/>
                <a:gd name="T79" fmla="*/ 193 h 964"/>
                <a:gd name="T80" fmla="*/ 906 w 964"/>
                <a:gd name="T81" fmla="*/ 252 h 964"/>
                <a:gd name="T82" fmla="*/ 934 w 964"/>
                <a:gd name="T83" fmla="*/ 316 h 964"/>
                <a:gd name="T84" fmla="*/ 954 w 964"/>
                <a:gd name="T85" fmla="*/ 384 h 964"/>
                <a:gd name="T86" fmla="*/ 963 w 964"/>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4" h="964">
                  <a:moveTo>
                    <a:pt x="964" y="482"/>
                  </a:moveTo>
                  <a:lnTo>
                    <a:pt x="964" y="482"/>
                  </a:lnTo>
                  <a:lnTo>
                    <a:pt x="963" y="507"/>
                  </a:lnTo>
                  <a:lnTo>
                    <a:pt x="961" y="531"/>
                  </a:lnTo>
                  <a:lnTo>
                    <a:pt x="959" y="555"/>
                  </a:lnTo>
                  <a:lnTo>
                    <a:pt x="954" y="579"/>
                  </a:lnTo>
                  <a:lnTo>
                    <a:pt x="948" y="602"/>
                  </a:lnTo>
                  <a:lnTo>
                    <a:pt x="942" y="625"/>
                  </a:lnTo>
                  <a:lnTo>
                    <a:pt x="934" y="647"/>
                  </a:lnTo>
                  <a:lnTo>
                    <a:pt x="926" y="669"/>
                  </a:lnTo>
                  <a:lnTo>
                    <a:pt x="916" y="691"/>
                  </a:lnTo>
                  <a:lnTo>
                    <a:pt x="906" y="712"/>
                  </a:lnTo>
                  <a:lnTo>
                    <a:pt x="894" y="731"/>
                  </a:lnTo>
                  <a:lnTo>
                    <a:pt x="881" y="751"/>
                  </a:lnTo>
                  <a:lnTo>
                    <a:pt x="868" y="770"/>
                  </a:lnTo>
                  <a:lnTo>
                    <a:pt x="854" y="789"/>
                  </a:lnTo>
                  <a:lnTo>
                    <a:pt x="839" y="806"/>
                  </a:lnTo>
                  <a:lnTo>
                    <a:pt x="823" y="822"/>
                  </a:lnTo>
                  <a:lnTo>
                    <a:pt x="806" y="838"/>
                  </a:lnTo>
                  <a:lnTo>
                    <a:pt x="788" y="853"/>
                  </a:lnTo>
                  <a:lnTo>
                    <a:pt x="771" y="868"/>
                  </a:lnTo>
                  <a:lnTo>
                    <a:pt x="751" y="881"/>
                  </a:lnTo>
                  <a:lnTo>
                    <a:pt x="732" y="894"/>
                  </a:lnTo>
                  <a:lnTo>
                    <a:pt x="712" y="905"/>
                  </a:lnTo>
                  <a:lnTo>
                    <a:pt x="691" y="917"/>
                  </a:lnTo>
                  <a:lnTo>
                    <a:pt x="669" y="926"/>
                  </a:lnTo>
                  <a:lnTo>
                    <a:pt x="647" y="934"/>
                  </a:lnTo>
                  <a:lnTo>
                    <a:pt x="626" y="942"/>
                  </a:lnTo>
                  <a:lnTo>
                    <a:pt x="603" y="949"/>
                  </a:lnTo>
                  <a:lnTo>
                    <a:pt x="580" y="954"/>
                  </a:lnTo>
                  <a:lnTo>
                    <a:pt x="555" y="958"/>
                  </a:lnTo>
                  <a:lnTo>
                    <a:pt x="531" y="962"/>
                  </a:lnTo>
                  <a:lnTo>
                    <a:pt x="507" y="963"/>
                  </a:lnTo>
                  <a:lnTo>
                    <a:pt x="482" y="964"/>
                  </a:lnTo>
                  <a:lnTo>
                    <a:pt x="482" y="964"/>
                  </a:lnTo>
                  <a:lnTo>
                    <a:pt x="457" y="963"/>
                  </a:lnTo>
                  <a:lnTo>
                    <a:pt x="433" y="962"/>
                  </a:lnTo>
                  <a:lnTo>
                    <a:pt x="409" y="958"/>
                  </a:lnTo>
                  <a:lnTo>
                    <a:pt x="385" y="954"/>
                  </a:lnTo>
                  <a:lnTo>
                    <a:pt x="362" y="949"/>
                  </a:lnTo>
                  <a:lnTo>
                    <a:pt x="339" y="942"/>
                  </a:lnTo>
                  <a:lnTo>
                    <a:pt x="317" y="934"/>
                  </a:lnTo>
                  <a:lnTo>
                    <a:pt x="295" y="926"/>
                  </a:lnTo>
                  <a:lnTo>
                    <a:pt x="273" y="917"/>
                  </a:lnTo>
                  <a:lnTo>
                    <a:pt x="252" y="905"/>
                  </a:lnTo>
                  <a:lnTo>
                    <a:pt x="232" y="894"/>
                  </a:lnTo>
                  <a:lnTo>
                    <a:pt x="212" y="881"/>
                  </a:lnTo>
                  <a:lnTo>
                    <a:pt x="194" y="868"/>
                  </a:lnTo>
                  <a:lnTo>
                    <a:pt x="175" y="853"/>
                  </a:lnTo>
                  <a:lnTo>
                    <a:pt x="158" y="838"/>
                  </a:lnTo>
                  <a:lnTo>
                    <a:pt x="142" y="822"/>
                  </a:lnTo>
                  <a:lnTo>
                    <a:pt x="126" y="806"/>
                  </a:lnTo>
                  <a:lnTo>
                    <a:pt x="111" y="789"/>
                  </a:lnTo>
                  <a:lnTo>
                    <a:pt x="96" y="770"/>
                  </a:lnTo>
                  <a:lnTo>
                    <a:pt x="83" y="751"/>
                  </a:lnTo>
                  <a:lnTo>
                    <a:pt x="70" y="731"/>
                  </a:lnTo>
                  <a:lnTo>
                    <a:pt x="59" y="712"/>
                  </a:lnTo>
                  <a:lnTo>
                    <a:pt x="47" y="691"/>
                  </a:lnTo>
                  <a:lnTo>
                    <a:pt x="38" y="669"/>
                  </a:lnTo>
                  <a:lnTo>
                    <a:pt x="29" y="647"/>
                  </a:lnTo>
                  <a:lnTo>
                    <a:pt x="22" y="625"/>
                  </a:lnTo>
                  <a:lnTo>
                    <a:pt x="15" y="602"/>
                  </a:lnTo>
                  <a:lnTo>
                    <a:pt x="10" y="579"/>
                  </a:lnTo>
                  <a:lnTo>
                    <a:pt x="6" y="555"/>
                  </a:lnTo>
                  <a:lnTo>
                    <a:pt x="2" y="531"/>
                  </a:lnTo>
                  <a:lnTo>
                    <a:pt x="1" y="507"/>
                  </a:lnTo>
                  <a:lnTo>
                    <a:pt x="0" y="482"/>
                  </a:lnTo>
                  <a:lnTo>
                    <a:pt x="0" y="482"/>
                  </a:lnTo>
                  <a:lnTo>
                    <a:pt x="1" y="457"/>
                  </a:lnTo>
                  <a:lnTo>
                    <a:pt x="2" y="433"/>
                  </a:lnTo>
                  <a:lnTo>
                    <a:pt x="6" y="409"/>
                  </a:lnTo>
                  <a:lnTo>
                    <a:pt x="10" y="384"/>
                  </a:lnTo>
                  <a:lnTo>
                    <a:pt x="15" y="361"/>
                  </a:lnTo>
                  <a:lnTo>
                    <a:pt x="22" y="338"/>
                  </a:lnTo>
                  <a:lnTo>
                    <a:pt x="29" y="316"/>
                  </a:lnTo>
                  <a:lnTo>
                    <a:pt x="38" y="295"/>
                  </a:lnTo>
                  <a:lnTo>
                    <a:pt x="47" y="273"/>
                  </a:lnTo>
                  <a:lnTo>
                    <a:pt x="59" y="252"/>
                  </a:lnTo>
                  <a:lnTo>
                    <a:pt x="70" y="232"/>
                  </a:lnTo>
                  <a:lnTo>
                    <a:pt x="83" y="213"/>
                  </a:lnTo>
                  <a:lnTo>
                    <a:pt x="96" y="193"/>
                  </a:lnTo>
                  <a:lnTo>
                    <a:pt x="111" y="176"/>
                  </a:lnTo>
                  <a:lnTo>
                    <a:pt x="126" y="157"/>
                  </a:lnTo>
                  <a:lnTo>
                    <a:pt x="142" y="141"/>
                  </a:lnTo>
                  <a:lnTo>
                    <a:pt x="158" y="125"/>
                  </a:lnTo>
                  <a:lnTo>
                    <a:pt x="175" y="110"/>
                  </a:lnTo>
                  <a:lnTo>
                    <a:pt x="194" y="95"/>
                  </a:lnTo>
                  <a:lnTo>
                    <a:pt x="212" y="82"/>
                  </a:lnTo>
                  <a:lnTo>
                    <a:pt x="232" y="70"/>
                  </a:lnTo>
                  <a:lnTo>
                    <a:pt x="252" y="58"/>
                  </a:lnTo>
                  <a:lnTo>
                    <a:pt x="273" y="48"/>
                  </a:lnTo>
                  <a:lnTo>
                    <a:pt x="295" y="38"/>
                  </a:lnTo>
                  <a:lnTo>
                    <a:pt x="317" y="29"/>
                  </a:lnTo>
                  <a:lnTo>
                    <a:pt x="339" y="21"/>
                  </a:lnTo>
                  <a:lnTo>
                    <a:pt x="362" y="16"/>
                  </a:lnTo>
                  <a:lnTo>
                    <a:pt x="385" y="10"/>
                  </a:lnTo>
                  <a:lnTo>
                    <a:pt x="409" y="5"/>
                  </a:lnTo>
                  <a:lnTo>
                    <a:pt x="433" y="3"/>
                  </a:lnTo>
                  <a:lnTo>
                    <a:pt x="457" y="1"/>
                  </a:lnTo>
                  <a:lnTo>
                    <a:pt x="482" y="0"/>
                  </a:lnTo>
                  <a:lnTo>
                    <a:pt x="482" y="0"/>
                  </a:lnTo>
                  <a:lnTo>
                    <a:pt x="507" y="1"/>
                  </a:lnTo>
                  <a:lnTo>
                    <a:pt x="531" y="3"/>
                  </a:lnTo>
                  <a:lnTo>
                    <a:pt x="555" y="5"/>
                  </a:lnTo>
                  <a:lnTo>
                    <a:pt x="580" y="10"/>
                  </a:lnTo>
                  <a:lnTo>
                    <a:pt x="603" y="16"/>
                  </a:lnTo>
                  <a:lnTo>
                    <a:pt x="626" y="21"/>
                  </a:lnTo>
                  <a:lnTo>
                    <a:pt x="647" y="29"/>
                  </a:lnTo>
                  <a:lnTo>
                    <a:pt x="669" y="38"/>
                  </a:lnTo>
                  <a:lnTo>
                    <a:pt x="691" y="48"/>
                  </a:lnTo>
                  <a:lnTo>
                    <a:pt x="712" y="58"/>
                  </a:lnTo>
                  <a:lnTo>
                    <a:pt x="732" y="70"/>
                  </a:lnTo>
                  <a:lnTo>
                    <a:pt x="751" y="82"/>
                  </a:lnTo>
                  <a:lnTo>
                    <a:pt x="771" y="95"/>
                  </a:lnTo>
                  <a:lnTo>
                    <a:pt x="788" y="110"/>
                  </a:lnTo>
                  <a:lnTo>
                    <a:pt x="806" y="125"/>
                  </a:lnTo>
                  <a:lnTo>
                    <a:pt x="823" y="141"/>
                  </a:lnTo>
                  <a:lnTo>
                    <a:pt x="839" y="157"/>
                  </a:lnTo>
                  <a:lnTo>
                    <a:pt x="854" y="176"/>
                  </a:lnTo>
                  <a:lnTo>
                    <a:pt x="868" y="193"/>
                  </a:lnTo>
                  <a:lnTo>
                    <a:pt x="881" y="213"/>
                  </a:lnTo>
                  <a:lnTo>
                    <a:pt x="894" y="232"/>
                  </a:lnTo>
                  <a:lnTo>
                    <a:pt x="906" y="252"/>
                  </a:lnTo>
                  <a:lnTo>
                    <a:pt x="916" y="273"/>
                  </a:lnTo>
                  <a:lnTo>
                    <a:pt x="926" y="295"/>
                  </a:lnTo>
                  <a:lnTo>
                    <a:pt x="934" y="316"/>
                  </a:lnTo>
                  <a:lnTo>
                    <a:pt x="942" y="338"/>
                  </a:lnTo>
                  <a:lnTo>
                    <a:pt x="948" y="361"/>
                  </a:lnTo>
                  <a:lnTo>
                    <a:pt x="954" y="384"/>
                  </a:lnTo>
                  <a:lnTo>
                    <a:pt x="959" y="409"/>
                  </a:lnTo>
                  <a:lnTo>
                    <a:pt x="961" y="433"/>
                  </a:lnTo>
                  <a:lnTo>
                    <a:pt x="963" y="457"/>
                  </a:lnTo>
                  <a:lnTo>
                    <a:pt x="964" y="482"/>
                  </a:lnTo>
                  <a:lnTo>
                    <a:pt x="964"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3" name="Freeform 7"/>
            <p:cNvSpPr>
              <a:spLocks/>
            </p:cNvSpPr>
            <p:nvPr userDrawn="1"/>
          </p:nvSpPr>
          <p:spPr bwMode="auto">
            <a:xfrm>
              <a:off x="2474" y="1891"/>
              <a:ext cx="481" cy="482"/>
            </a:xfrm>
            <a:custGeom>
              <a:avLst/>
              <a:gdLst>
                <a:gd name="T0" fmla="*/ 963 w 963"/>
                <a:gd name="T1" fmla="*/ 507 h 964"/>
                <a:gd name="T2" fmla="*/ 954 w 963"/>
                <a:gd name="T3" fmla="*/ 579 h 964"/>
                <a:gd name="T4" fmla="*/ 934 w 963"/>
                <a:gd name="T5" fmla="*/ 647 h 964"/>
                <a:gd name="T6" fmla="*/ 905 w 963"/>
                <a:gd name="T7" fmla="*/ 712 h 964"/>
                <a:gd name="T8" fmla="*/ 867 w 963"/>
                <a:gd name="T9" fmla="*/ 770 h 964"/>
                <a:gd name="T10" fmla="*/ 822 w 963"/>
                <a:gd name="T11" fmla="*/ 822 h 964"/>
                <a:gd name="T12" fmla="*/ 769 w 963"/>
                <a:gd name="T13" fmla="*/ 868 h 964"/>
                <a:gd name="T14" fmla="*/ 711 w 963"/>
                <a:gd name="T15" fmla="*/ 905 h 964"/>
                <a:gd name="T16" fmla="*/ 647 w 963"/>
                <a:gd name="T17" fmla="*/ 934 h 964"/>
                <a:gd name="T18" fmla="*/ 578 w 963"/>
                <a:gd name="T19" fmla="*/ 954 h 964"/>
                <a:gd name="T20" fmla="*/ 507 w 963"/>
                <a:gd name="T21" fmla="*/ 963 h 964"/>
                <a:gd name="T22" fmla="*/ 456 w 963"/>
                <a:gd name="T23" fmla="*/ 963 h 964"/>
                <a:gd name="T24" fmla="*/ 385 w 963"/>
                <a:gd name="T25" fmla="*/ 954 h 964"/>
                <a:gd name="T26" fmla="*/ 315 w 963"/>
                <a:gd name="T27" fmla="*/ 934 h 964"/>
                <a:gd name="T28" fmla="*/ 252 w 963"/>
                <a:gd name="T29" fmla="*/ 905 h 964"/>
                <a:gd name="T30" fmla="*/ 193 w 963"/>
                <a:gd name="T31" fmla="*/ 868 h 964"/>
                <a:gd name="T32" fmla="*/ 140 w 963"/>
                <a:gd name="T33" fmla="*/ 822 h 964"/>
                <a:gd name="T34" fmla="*/ 95 w 963"/>
                <a:gd name="T35" fmla="*/ 770 h 964"/>
                <a:gd name="T36" fmla="*/ 57 w 963"/>
                <a:gd name="T37" fmla="*/ 712 h 964"/>
                <a:gd name="T38" fmla="*/ 29 w 963"/>
                <a:gd name="T39" fmla="*/ 647 h 964"/>
                <a:gd name="T40" fmla="*/ 9 w 963"/>
                <a:gd name="T41" fmla="*/ 579 h 964"/>
                <a:gd name="T42" fmla="*/ 0 w 963"/>
                <a:gd name="T43" fmla="*/ 507 h 964"/>
                <a:gd name="T44" fmla="*/ 0 w 963"/>
                <a:gd name="T45" fmla="*/ 457 h 964"/>
                <a:gd name="T46" fmla="*/ 9 w 963"/>
                <a:gd name="T47" fmla="*/ 384 h 964"/>
                <a:gd name="T48" fmla="*/ 29 w 963"/>
                <a:gd name="T49" fmla="*/ 316 h 964"/>
                <a:gd name="T50" fmla="*/ 57 w 963"/>
                <a:gd name="T51" fmla="*/ 252 h 964"/>
                <a:gd name="T52" fmla="*/ 95 w 963"/>
                <a:gd name="T53" fmla="*/ 193 h 964"/>
                <a:gd name="T54" fmla="*/ 140 w 963"/>
                <a:gd name="T55" fmla="*/ 141 h 964"/>
                <a:gd name="T56" fmla="*/ 193 w 963"/>
                <a:gd name="T57" fmla="*/ 95 h 964"/>
                <a:gd name="T58" fmla="*/ 252 w 963"/>
                <a:gd name="T59" fmla="*/ 58 h 964"/>
                <a:gd name="T60" fmla="*/ 315 w 963"/>
                <a:gd name="T61" fmla="*/ 29 h 964"/>
                <a:gd name="T62" fmla="*/ 385 w 963"/>
                <a:gd name="T63" fmla="*/ 10 h 964"/>
                <a:gd name="T64" fmla="*/ 456 w 963"/>
                <a:gd name="T65" fmla="*/ 1 h 964"/>
                <a:gd name="T66" fmla="*/ 507 w 963"/>
                <a:gd name="T67" fmla="*/ 1 h 964"/>
                <a:gd name="T68" fmla="*/ 578 w 963"/>
                <a:gd name="T69" fmla="*/ 10 h 964"/>
                <a:gd name="T70" fmla="*/ 647 w 963"/>
                <a:gd name="T71" fmla="*/ 29 h 964"/>
                <a:gd name="T72" fmla="*/ 711 w 963"/>
                <a:gd name="T73" fmla="*/ 58 h 964"/>
                <a:gd name="T74" fmla="*/ 769 w 963"/>
                <a:gd name="T75" fmla="*/ 95 h 964"/>
                <a:gd name="T76" fmla="*/ 822 w 963"/>
                <a:gd name="T77" fmla="*/ 141 h 964"/>
                <a:gd name="T78" fmla="*/ 867 w 963"/>
                <a:gd name="T79" fmla="*/ 193 h 964"/>
                <a:gd name="T80" fmla="*/ 905 w 963"/>
                <a:gd name="T81" fmla="*/ 252 h 964"/>
                <a:gd name="T82" fmla="*/ 934 w 963"/>
                <a:gd name="T83" fmla="*/ 316 h 964"/>
                <a:gd name="T84" fmla="*/ 954 w 963"/>
                <a:gd name="T85" fmla="*/ 384 h 964"/>
                <a:gd name="T86" fmla="*/ 963 w 963"/>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3" h="964">
                  <a:moveTo>
                    <a:pt x="963" y="482"/>
                  </a:moveTo>
                  <a:lnTo>
                    <a:pt x="963" y="482"/>
                  </a:lnTo>
                  <a:lnTo>
                    <a:pt x="963" y="507"/>
                  </a:lnTo>
                  <a:lnTo>
                    <a:pt x="961" y="531"/>
                  </a:lnTo>
                  <a:lnTo>
                    <a:pt x="957" y="555"/>
                  </a:lnTo>
                  <a:lnTo>
                    <a:pt x="954" y="579"/>
                  </a:lnTo>
                  <a:lnTo>
                    <a:pt x="948" y="602"/>
                  </a:lnTo>
                  <a:lnTo>
                    <a:pt x="941" y="625"/>
                  </a:lnTo>
                  <a:lnTo>
                    <a:pt x="934" y="647"/>
                  </a:lnTo>
                  <a:lnTo>
                    <a:pt x="925" y="669"/>
                  </a:lnTo>
                  <a:lnTo>
                    <a:pt x="916" y="691"/>
                  </a:lnTo>
                  <a:lnTo>
                    <a:pt x="905" y="712"/>
                  </a:lnTo>
                  <a:lnTo>
                    <a:pt x="894" y="731"/>
                  </a:lnTo>
                  <a:lnTo>
                    <a:pt x="881" y="751"/>
                  </a:lnTo>
                  <a:lnTo>
                    <a:pt x="867" y="770"/>
                  </a:lnTo>
                  <a:lnTo>
                    <a:pt x="853" y="789"/>
                  </a:lnTo>
                  <a:lnTo>
                    <a:pt x="838" y="806"/>
                  </a:lnTo>
                  <a:lnTo>
                    <a:pt x="822" y="822"/>
                  </a:lnTo>
                  <a:lnTo>
                    <a:pt x="805" y="838"/>
                  </a:lnTo>
                  <a:lnTo>
                    <a:pt x="788" y="853"/>
                  </a:lnTo>
                  <a:lnTo>
                    <a:pt x="769" y="868"/>
                  </a:lnTo>
                  <a:lnTo>
                    <a:pt x="751" y="881"/>
                  </a:lnTo>
                  <a:lnTo>
                    <a:pt x="731" y="894"/>
                  </a:lnTo>
                  <a:lnTo>
                    <a:pt x="711" y="905"/>
                  </a:lnTo>
                  <a:lnTo>
                    <a:pt x="690" y="917"/>
                  </a:lnTo>
                  <a:lnTo>
                    <a:pt x="669" y="926"/>
                  </a:lnTo>
                  <a:lnTo>
                    <a:pt x="647" y="934"/>
                  </a:lnTo>
                  <a:lnTo>
                    <a:pt x="624" y="942"/>
                  </a:lnTo>
                  <a:lnTo>
                    <a:pt x="602" y="949"/>
                  </a:lnTo>
                  <a:lnTo>
                    <a:pt x="578" y="954"/>
                  </a:lnTo>
                  <a:lnTo>
                    <a:pt x="555" y="958"/>
                  </a:lnTo>
                  <a:lnTo>
                    <a:pt x="531" y="962"/>
                  </a:lnTo>
                  <a:lnTo>
                    <a:pt x="507" y="963"/>
                  </a:lnTo>
                  <a:lnTo>
                    <a:pt x="481" y="964"/>
                  </a:lnTo>
                  <a:lnTo>
                    <a:pt x="481" y="964"/>
                  </a:lnTo>
                  <a:lnTo>
                    <a:pt x="456" y="963"/>
                  </a:lnTo>
                  <a:lnTo>
                    <a:pt x="432" y="962"/>
                  </a:lnTo>
                  <a:lnTo>
                    <a:pt x="408" y="958"/>
                  </a:lnTo>
                  <a:lnTo>
                    <a:pt x="385" y="954"/>
                  </a:lnTo>
                  <a:lnTo>
                    <a:pt x="360" y="949"/>
                  </a:lnTo>
                  <a:lnTo>
                    <a:pt x="339" y="942"/>
                  </a:lnTo>
                  <a:lnTo>
                    <a:pt x="315" y="934"/>
                  </a:lnTo>
                  <a:lnTo>
                    <a:pt x="294" y="926"/>
                  </a:lnTo>
                  <a:lnTo>
                    <a:pt x="273" y="917"/>
                  </a:lnTo>
                  <a:lnTo>
                    <a:pt x="252" y="905"/>
                  </a:lnTo>
                  <a:lnTo>
                    <a:pt x="231" y="894"/>
                  </a:lnTo>
                  <a:lnTo>
                    <a:pt x="212" y="881"/>
                  </a:lnTo>
                  <a:lnTo>
                    <a:pt x="193" y="868"/>
                  </a:lnTo>
                  <a:lnTo>
                    <a:pt x="175" y="853"/>
                  </a:lnTo>
                  <a:lnTo>
                    <a:pt x="158" y="838"/>
                  </a:lnTo>
                  <a:lnTo>
                    <a:pt x="140" y="822"/>
                  </a:lnTo>
                  <a:lnTo>
                    <a:pt x="124" y="806"/>
                  </a:lnTo>
                  <a:lnTo>
                    <a:pt x="109" y="789"/>
                  </a:lnTo>
                  <a:lnTo>
                    <a:pt x="95" y="770"/>
                  </a:lnTo>
                  <a:lnTo>
                    <a:pt x="82" y="751"/>
                  </a:lnTo>
                  <a:lnTo>
                    <a:pt x="69" y="731"/>
                  </a:lnTo>
                  <a:lnTo>
                    <a:pt x="57" y="712"/>
                  </a:lnTo>
                  <a:lnTo>
                    <a:pt x="47" y="691"/>
                  </a:lnTo>
                  <a:lnTo>
                    <a:pt x="38" y="669"/>
                  </a:lnTo>
                  <a:lnTo>
                    <a:pt x="29" y="647"/>
                  </a:lnTo>
                  <a:lnTo>
                    <a:pt x="22" y="625"/>
                  </a:lnTo>
                  <a:lnTo>
                    <a:pt x="15" y="602"/>
                  </a:lnTo>
                  <a:lnTo>
                    <a:pt x="9" y="579"/>
                  </a:lnTo>
                  <a:lnTo>
                    <a:pt x="6" y="555"/>
                  </a:lnTo>
                  <a:lnTo>
                    <a:pt x="2" y="531"/>
                  </a:lnTo>
                  <a:lnTo>
                    <a:pt x="0" y="507"/>
                  </a:lnTo>
                  <a:lnTo>
                    <a:pt x="0" y="482"/>
                  </a:lnTo>
                  <a:lnTo>
                    <a:pt x="0" y="482"/>
                  </a:lnTo>
                  <a:lnTo>
                    <a:pt x="0" y="457"/>
                  </a:lnTo>
                  <a:lnTo>
                    <a:pt x="2" y="433"/>
                  </a:lnTo>
                  <a:lnTo>
                    <a:pt x="6" y="409"/>
                  </a:lnTo>
                  <a:lnTo>
                    <a:pt x="9" y="384"/>
                  </a:lnTo>
                  <a:lnTo>
                    <a:pt x="15" y="361"/>
                  </a:lnTo>
                  <a:lnTo>
                    <a:pt x="22" y="338"/>
                  </a:lnTo>
                  <a:lnTo>
                    <a:pt x="29" y="316"/>
                  </a:lnTo>
                  <a:lnTo>
                    <a:pt x="38" y="295"/>
                  </a:lnTo>
                  <a:lnTo>
                    <a:pt x="47" y="273"/>
                  </a:lnTo>
                  <a:lnTo>
                    <a:pt x="57" y="252"/>
                  </a:lnTo>
                  <a:lnTo>
                    <a:pt x="69" y="232"/>
                  </a:lnTo>
                  <a:lnTo>
                    <a:pt x="82" y="213"/>
                  </a:lnTo>
                  <a:lnTo>
                    <a:pt x="95" y="193"/>
                  </a:lnTo>
                  <a:lnTo>
                    <a:pt x="109" y="176"/>
                  </a:lnTo>
                  <a:lnTo>
                    <a:pt x="124" y="157"/>
                  </a:lnTo>
                  <a:lnTo>
                    <a:pt x="140" y="141"/>
                  </a:lnTo>
                  <a:lnTo>
                    <a:pt x="158" y="125"/>
                  </a:lnTo>
                  <a:lnTo>
                    <a:pt x="175" y="110"/>
                  </a:lnTo>
                  <a:lnTo>
                    <a:pt x="193" y="95"/>
                  </a:lnTo>
                  <a:lnTo>
                    <a:pt x="212" y="82"/>
                  </a:lnTo>
                  <a:lnTo>
                    <a:pt x="231" y="70"/>
                  </a:lnTo>
                  <a:lnTo>
                    <a:pt x="252" y="58"/>
                  </a:lnTo>
                  <a:lnTo>
                    <a:pt x="273" y="48"/>
                  </a:lnTo>
                  <a:lnTo>
                    <a:pt x="294" y="38"/>
                  </a:lnTo>
                  <a:lnTo>
                    <a:pt x="315" y="29"/>
                  </a:lnTo>
                  <a:lnTo>
                    <a:pt x="339" y="21"/>
                  </a:lnTo>
                  <a:lnTo>
                    <a:pt x="360" y="16"/>
                  </a:lnTo>
                  <a:lnTo>
                    <a:pt x="385" y="10"/>
                  </a:lnTo>
                  <a:lnTo>
                    <a:pt x="408" y="5"/>
                  </a:lnTo>
                  <a:lnTo>
                    <a:pt x="432" y="3"/>
                  </a:lnTo>
                  <a:lnTo>
                    <a:pt x="456" y="1"/>
                  </a:lnTo>
                  <a:lnTo>
                    <a:pt x="481" y="0"/>
                  </a:lnTo>
                  <a:lnTo>
                    <a:pt x="481" y="0"/>
                  </a:lnTo>
                  <a:lnTo>
                    <a:pt x="507" y="1"/>
                  </a:lnTo>
                  <a:lnTo>
                    <a:pt x="531" y="3"/>
                  </a:lnTo>
                  <a:lnTo>
                    <a:pt x="555" y="5"/>
                  </a:lnTo>
                  <a:lnTo>
                    <a:pt x="578" y="10"/>
                  </a:lnTo>
                  <a:lnTo>
                    <a:pt x="602" y="16"/>
                  </a:lnTo>
                  <a:lnTo>
                    <a:pt x="624" y="21"/>
                  </a:lnTo>
                  <a:lnTo>
                    <a:pt x="647" y="29"/>
                  </a:lnTo>
                  <a:lnTo>
                    <a:pt x="669" y="38"/>
                  </a:lnTo>
                  <a:lnTo>
                    <a:pt x="690" y="48"/>
                  </a:lnTo>
                  <a:lnTo>
                    <a:pt x="711" y="58"/>
                  </a:lnTo>
                  <a:lnTo>
                    <a:pt x="731" y="70"/>
                  </a:lnTo>
                  <a:lnTo>
                    <a:pt x="751" y="82"/>
                  </a:lnTo>
                  <a:lnTo>
                    <a:pt x="769" y="95"/>
                  </a:lnTo>
                  <a:lnTo>
                    <a:pt x="788" y="110"/>
                  </a:lnTo>
                  <a:lnTo>
                    <a:pt x="805" y="125"/>
                  </a:lnTo>
                  <a:lnTo>
                    <a:pt x="822" y="141"/>
                  </a:lnTo>
                  <a:lnTo>
                    <a:pt x="838" y="157"/>
                  </a:lnTo>
                  <a:lnTo>
                    <a:pt x="853" y="176"/>
                  </a:lnTo>
                  <a:lnTo>
                    <a:pt x="867" y="193"/>
                  </a:lnTo>
                  <a:lnTo>
                    <a:pt x="881" y="213"/>
                  </a:lnTo>
                  <a:lnTo>
                    <a:pt x="894" y="232"/>
                  </a:lnTo>
                  <a:lnTo>
                    <a:pt x="905" y="252"/>
                  </a:lnTo>
                  <a:lnTo>
                    <a:pt x="916" y="273"/>
                  </a:lnTo>
                  <a:lnTo>
                    <a:pt x="925" y="295"/>
                  </a:lnTo>
                  <a:lnTo>
                    <a:pt x="934" y="316"/>
                  </a:lnTo>
                  <a:lnTo>
                    <a:pt x="941" y="338"/>
                  </a:lnTo>
                  <a:lnTo>
                    <a:pt x="948" y="361"/>
                  </a:lnTo>
                  <a:lnTo>
                    <a:pt x="954" y="384"/>
                  </a:lnTo>
                  <a:lnTo>
                    <a:pt x="957" y="409"/>
                  </a:lnTo>
                  <a:lnTo>
                    <a:pt x="961" y="433"/>
                  </a:lnTo>
                  <a:lnTo>
                    <a:pt x="963" y="457"/>
                  </a:lnTo>
                  <a:lnTo>
                    <a:pt x="963" y="482"/>
                  </a:lnTo>
                  <a:lnTo>
                    <a:pt x="963"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4" name="Freeform 8"/>
            <p:cNvSpPr>
              <a:spLocks/>
            </p:cNvSpPr>
            <p:nvPr userDrawn="1"/>
          </p:nvSpPr>
          <p:spPr bwMode="auto">
            <a:xfrm>
              <a:off x="3673" y="1891"/>
              <a:ext cx="482" cy="482"/>
            </a:xfrm>
            <a:custGeom>
              <a:avLst/>
              <a:gdLst>
                <a:gd name="T0" fmla="*/ 963 w 965"/>
                <a:gd name="T1" fmla="*/ 507 h 964"/>
                <a:gd name="T2" fmla="*/ 954 w 965"/>
                <a:gd name="T3" fmla="*/ 579 h 964"/>
                <a:gd name="T4" fmla="*/ 935 w 965"/>
                <a:gd name="T5" fmla="*/ 647 h 964"/>
                <a:gd name="T6" fmla="*/ 906 w 965"/>
                <a:gd name="T7" fmla="*/ 712 h 964"/>
                <a:gd name="T8" fmla="*/ 869 w 965"/>
                <a:gd name="T9" fmla="*/ 770 h 964"/>
                <a:gd name="T10" fmla="*/ 823 w 965"/>
                <a:gd name="T11" fmla="*/ 822 h 964"/>
                <a:gd name="T12" fmla="*/ 771 w 965"/>
                <a:gd name="T13" fmla="*/ 868 h 964"/>
                <a:gd name="T14" fmla="*/ 712 w 965"/>
                <a:gd name="T15" fmla="*/ 905 h 964"/>
                <a:gd name="T16" fmla="*/ 648 w 965"/>
                <a:gd name="T17" fmla="*/ 934 h 964"/>
                <a:gd name="T18" fmla="*/ 580 w 965"/>
                <a:gd name="T19" fmla="*/ 954 h 964"/>
                <a:gd name="T20" fmla="*/ 507 w 965"/>
                <a:gd name="T21" fmla="*/ 963 h 964"/>
                <a:gd name="T22" fmla="*/ 458 w 965"/>
                <a:gd name="T23" fmla="*/ 963 h 964"/>
                <a:gd name="T24" fmla="*/ 385 w 965"/>
                <a:gd name="T25" fmla="*/ 954 h 964"/>
                <a:gd name="T26" fmla="*/ 317 w 965"/>
                <a:gd name="T27" fmla="*/ 934 h 964"/>
                <a:gd name="T28" fmla="*/ 253 w 965"/>
                <a:gd name="T29" fmla="*/ 905 h 964"/>
                <a:gd name="T30" fmla="*/ 194 w 965"/>
                <a:gd name="T31" fmla="*/ 868 h 964"/>
                <a:gd name="T32" fmla="*/ 142 w 965"/>
                <a:gd name="T33" fmla="*/ 822 h 964"/>
                <a:gd name="T34" fmla="*/ 97 w 965"/>
                <a:gd name="T35" fmla="*/ 770 h 964"/>
                <a:gd name="T36" fmla="*/ 59 w 965"/>
                <a:gd name="T37" fmla="*/ 712 h 964"/>
                <a:gd name="T38" fmla="*/ 30 w 965"/>
                <a:gd name="T39" fmla="*/ 647 h 964"/>
                <a:gd name="T40" fmla="*/ 11 w 965"/>
                <a:gd name="T41" fmla="*/ 579 h 964"/>
                <a:gd name="T42" fmla="*/ 1 w 965"/>
                <a:gd name="T43" fmla="*/ 507 h 964"/>
                <a:gd name="T44" fmla="*/ 1 w 965"/>
                <a:gd name="T45" fmla="*/ 457 h 964"/>
                <a:gd name="T46" fmla="*/ 11 w 965"/>
                <a:gd name="T47" fmla="*/ 384 h 964"/>
                <a:gd name="T48" fmla="*/ 30 w 965"/>
                <a:gd name="T49" fmla="*/ 316 h 964"/>
                <a:gd name="T50" fmla="*/ 59 w 965"/>
                <a:gd name="T51" fmla="*/ 252 h 964"/>
                <a:gd name="T52" fmla="*/ 97 w 965"/>
                <a:gd name="T53" fmla="*/ 193 h 964"/>
                <a:gd name="T54" fmla="*/ 142 w 965"/>
                <a:gd name="T55" fmla="*/ 141 h 964"/>
                <a:gd name="T56" fmla="*/ 194 w 965"/>
                <a:gd name="T57" fmla="*/ 95 h 964"/>
                <a:gd name="T58" fmla="*/ 253 w 965"/>
                <a:gd name="T59" fmla="*/ 58 h 964"/>
                <a:gd name="T60" fmla="*/ 317 w 965"/>
                <a:gd name="T61" fmla="*/ 29 h 964"/>
                <a:gd name="T62" fmla="*/ 385 w 965"/>
                <a:gd name="T63" fmla="*/ 10 h 964"/>
                <a:gd name="T64" fmla="*/ 458 w 965"/>
                <a:gd name="T65" fmla="*/ 1 h 964"/>
                <a:gd name="T66" fmla="*/ 507 w 965"/>
                <a:gd name="T67" fmla="*/ 1 h 964"/>
                <a:gd name="T68" fmla="*/ 580 w 965"/>
                <a:gd name="T69" fmla="*/ 10 h 964"/>
                <a:gd name="T70" fmla="*/ 648 w 965"/>
                <a:gd name="T71" fmla="*/ 29 h 964"/>
                <a:gd name="T72" fmla="*/ 712 w 965"/>
                <a:gd name="T73" fmla="*/ 58 h 964"/>
                <a:gd name="T74" fmla="*/ 771 w 965"/>
                <a:gd name="T75" fmla="*/ 95 h 964"/>
                <a:gd name="T76" fmla="*/ 823 w 965"/>
                <a:gd name="T77" fmla="*/ 141 h 964"/>
                <a:gd name="T78" fmla="*/ 869 w 965"/>
                <a:gd name="T79" fmla="*/ 193 h 964"/>
                <a:gd name="T80" fmla="*/ 906 w 965"/>
                <a:gd name="T81" fmla="*/ 252 h 964"/>
                <a:gd name="T82" fmla="*/ 935 w 965"/>
                <a:gd name="T83" fmla="*/ 316 h 964"/>
                <a:gd name="T84" fmla="*/ 954 w 965"/>
                <a:gd name="T85" fmla="*/ 384 h 964"/>
                <a:gd name="T86" fmla="*/ 963 w 965"/>
                <a:gd name="T87" fmla="*/ 4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5" h="964">
                  <a:moveTo>
                    <a:pt x="965" y="482"/>
                  </a:moveTo>
                  <a:lnTo>
                    <a:pt x="965" y="482"/>
                  </a:lnTo>
                  <a:lnTo>
                    <a:pt x="963" y="507"/>
                  </a:lnTo>
                  <a:lnTo>
                    <a:pt x="962" y="531"/>
                  </a:lnTo>
                  <a:lnTo>
                    <a:pt x="959" y="555"/>
                  </a:lnTo>
                  <a:lnTo>
                    <a:pt x="954" y="579"/>
                  </a:lnTo>
                  <a:lnTo>
                    <a:pt x="950" y="602"/>
                  </a:lnTo>
                  <a:lnTo>
                    <a:pt x="943" y="625"/>
                  </a:lnTo>
                  <a:lnTo>
                    <a:pt x="935" y="647"/>
                  </a:lnTo>
                  <a:lnTo>
                    <a:pt x="927" y="669"/>
                  </a:lnTo>
                  <a:lnTo>
                    <a:pt x="917" y="691"/>
                  </a:lnTo>
                  <a:lnTo>
                    <a:pt x="906" y="712"/>
                  </a:lnTo>
                  <a:lnTo>
                    <a:pt x="894" y="731"/>
                  </a:lnTo>
                  <a:lnTo>
                    <a:pt x="882" y="751"/>
                  </a:lnTo>
                  <a:lnTo>
                    <a:pt x="869" y="770"/>
                  </a:lnTo>
                  <a:lnTo>
                    <a:pt x="854" y="789"/>
                  </a:lnTo>
                  <a:lnTo>
                    <a:pt x="839" y="806"/>
                  </a:lnTo>
                  <a:lnTo>
                    <a:pt x="823" y="822"/>
                  </a:lnTo>
                  <a:lnTo>
                    <a:pt x="807" y="838"/>
                  </a:lnTo>
                  <a:lnTo>
                    <a:pt x="789" y="853"/>
                  </a:lnTo>
                  <a:lnTo>
                    <a:pt x="771" y="868"/>
                  </a:lnTo>
                  <a:lnTo>
                    <a:pt x="751" y="881"/>
                  </a:lnTo>
                  <a:lnTo>
                    <a:pt x="732" y="894"/>
                  </a:lnTo>
                  <a:lnTo>
                    <a:pt x="712" y="905"/>
                  </a:lnTo>
                  <a:lnTo>
                    <a:pt x="692" y="917"/>
                  </a:lnTo>
                  <a:lnTo>
                    <a:pt x="670" y="926"/>
                  </a:lnTo>
                  <a:lnTo>
                    <a:pt x="648" y="934"/>
                  </a:lnTo>
                  <a:lnTo>
                    <a:pt x="626" y="942"/>
                  </a:lnTo>
                  <a:lnTo>
                    <a:pt x="603" y="949"/>
                  </a:lnTo>
                  <a:lnTo>
                    <a:pt x="580" y="954"/>
                  </a:lnTo>
                  <a:lnTo>
                    <a:pt x="556" y="958"/>
                  </a:lnTo>
                  <a:lnTo>
                    <a:pt x="531" y="962"/>
                  </a:lnTo>
                  <a:lnTo>
                    <a:pt x="507" y="963"/>
                  </a:lnTo>
                  <a:lnTo>
                    <a:pt x="483" y="964"/>
                  </a:lnTo>
                  <a:lnTo>
                    <a:pt x="483" y="964"/>
                  </a:lnTo>
                  <a:lnTo>
                    <a:pt x="458" y="963"/>
                  </a:lnTo>
                  <a:lnTo>
                    <a:pt x="433" y="962"/>
                  </a:lnTo>
                  <a:lnTo>
                    <a:pt x="409" y="958"/>
                  </a:lnTo>
                  <a:lnTo>
                    <a:pt x="385" y="954"/>
                  </a:lnTo>
                  <a:lnTo>
                    <a:pt x="362" y="949"/>
                  </a:lnTo>
                  <a:lnTo>
                    <a:pt x="339" y="942"/>
                  </a:lnTo>
                  <a:lnTo>
                    <a:pt x="317" y="934"/>
                  </a:lnTo>
                  <a:lnTo>
                    <a:pt x="295" y="926"/>
                  </a:lnTo>
                  <a:lnTo>
                    <a:pt x="273" y="917"/>
                  </a:lnTo>
                  <a:lnTo>
                    <a:pt x="253" y="905"/>
                  </a:lnTo>
                  <a:lnTo>
                    <a:pt x="233" y="894"/>
                  </a:lnTo>
                  <a:lnTo>
                    <a:pt x="213" y="881"/>
                  </a:lnTo>
                  <a:lnTo>
                    <a:pt x="194" y="868"/>
                  </a:lnTo>
                  <a:lnTo>
                    <a:pt x="177" y="853"/>
                  </a:lnTo>
                  <a:lnTo>
                    <a:pt x="158" y="838"/>
                  </a:lnTo>
                  <a:lnTo>
                    <a:pt x="142" y="822"/>
                  </a:lnTo>
                  <a:lnTo>
                    <a:pt x="126" y="806"/>
                  </a:lnTo>
                  <a:lnTo>
                    <a:pt x="111" y="789"/>
                  </a:lnTo>
                  <a:lnTo>
                    <a:pt x="97" y="770"/>
                  </a:lnTo>
                  <a:lnTo>
                    <a:pt x="83" y="751"/>
                  </a:lnTo>
                  <a:lnTo>
                    <a:pt x="71" y="731"/>
                  </a:lnTo>
                  <a:lnTo>
                    <a:pt x="59" y="712"/>
                  </a:lnTo>
                  <a:lnTo>
                    <a:pt x="49" y="691"/>
                  </a:lnTo>
                  <a:lnTo>
                    <a:pt x="38" y="669"/>
                  </a:lnTo>
                  <a:lnTo>
                    <a:pt x="30" y="647"/>
                  </a:lnTo>
                  <a:lnTo>
                    <a:pt x="22" y="625"/>
                  </a:lnTo>
                  <a:lnTo>
                    <a:pt x="16" y="602"/>
                  </a:lnTo>
                  <a:lnTo>
                    <a:pt x="11" y="579"/>
                  </a:lnTo>
                  <a:lnTo>
                    <a:pt x="6" y="555"/>
                  </a:lnTo>
                  <a:lnTo>
                    <a:pt x="4" y="531"/>
                  </a:lnTo>
                  <a:lnTo>
                    <a:pt x="1" y="507"/>
                  </a:lnTo>
                  <a:lnTo>
                    <a:pt x="0" y="482"/>
                  </a:lnTo>
                  <a:lnTo>
                    <a:pt x="0" y="482"/>
                  </a:lnTo>
                  <a:lnTo>
                    <a:pt x="1" y="457"/>
                  </a:lnTo>
                  <a:lnTo>
                    <a:pt x="4" y="433"/>
                  </a:lnTo>
                  <a:lnTo>
                    <a:pt x="6" y="409"/>
                  </a:lnTo>
                  <a:lnTo>
                    <a:pt x="11" y="384"/>
                  </a:lnTo>
                  <a:lnTo>
                    <a:pt x="16" y="361"/>
                  </a:lnTo>
                  <a:lnTo>
                    <a:pt x="22" y="338"/>
                  </a:lnTo>
                  <a:lnTo>
                    <a:pt x="30" y="316"/>
                  </a:lnTo>
                  <a:lnTo>
                    <a:pt x="38" y="295"/>
                  </a:lnTo>
                  <a:lnTo>
                    <a:pt x="49" y="273"/>
                  </a:lnTo>
                  <a:lnTo>
                    <a:pt x="59" y="252"/>
                  </a:lnTo>
                  <a:lnTo>
                    <a:pt x="71" y="232"/>
                  </a:lnTo>
                  <a:lnTo>
                    <a:pt x="83" y="213"/>
                  </a:lnTo>
                  <a:lnTo>
                    <a:pt x="97" y="193"/>
                  </a:lnTo>
                  <a:lnTo>
                    <a:pt x="111" y="176"/>
                  </a:lnTo>
                  <a:lnTo>
                    <a:pt x="126" y="157"/>
                  </a:lnTo>
                  <a:lnTo>
                    <a:pt x="142" y="141"/>
                  </a:lnTo>
                  <a:lnTo>
                    <a:pt x="158" y="125"/>
                  </a:lnTo>
                  <a:lnTo>
                    <a:pt x="177" y="110"/>
                  </a:lnTo>
                  <a:lnTo>
                    <a:pt x="194" y="95"/>
                  </a:lnTo>
                  <a:lnTo>
                    <a:pt x="213" y="82"/>
                  </a:lnTo>
                  <a:lnTo>
                    <a:pt x="233" y="70"/>
                  </a:lnTo>
                  <a:lnTo>
                    <a:pt x="253" y="58"/>
                  </a:lnTo>
                  <a:lnTo>
                    <a:pt x="273" y="48"/>
                  </a:lnTo>
                  <a:lnTo>
                    <a:pt x="295" y="38"/>
                  </a:lnTo>
                  <a:lnTo>
                    <a:pt x="317" y="29"/>
                  </a:lnTo>
                  <a:lnTo>
                    <a:pt x="339" y="21"/>
                  </a:lnTo>
                  <a:lnTo>
                    <a:pt x="362" y="16"/>
                  </a:lnTo>
                  <a:lnTo>
                    <a:pt x="385" y="10"/>
                  </a:lnTo>
                  <a:lnTo>
                    <a:pt x="409" y="5"/>
                  </a:lnTo>
                  <a:lnTo>
                    <a:pt x="433" y="3"/>
                  </a:lnTo>
                  <a:lnTo>
                    <a:pt x="458" y="1"/>
                  </a:lnTo>
                  <a:lnTo>
                    <a:pt x="483" y="0"/>
                  </a:lnTo>
                  <a:lnTo>
                    <a:pt x="483" y="0"/>
                  </a:lnTo>
                  <a:lnTo>
                    <a:pt x="507" y="1"/>
                  </a:lnTo>
                  <a:lnTo>
                    <a:pt x="531" y="3"/>
                  </a:lnTo>
                  <a:lnTo>
                    <a:pt x="556" y="5"/>
                  </a:lnTo>
                  <a:lnTo>
                    <a:pt x="580" y="10"/>
                  </a:lnTo>
                  <a:lnTo>
                    <a:pt x="603" y="16"/>
                  </a:lnTo>
                  <a:lnTo>
                    <a:pt x="626" y="21"/>
                  </a:lnTo>
                  <a:lnTo>
                    <a:pt x="648" y="29"/>
                  </a:lnTo>
                  <a:lnTo>
                    <a:pt x="670" y="38"/>
                  </a:lnTo>
                  <a:lnTo>
                    <a:pt x="692" y="48"/>
                  </a:lnTo>
                  <a:lnTo>
                    <a:pt x="712" y="58"/>
                  </a:lnTo>
                  <a:lnTo>
                    <a:pt x="732" y="70"/>
                  </a:lnTo>
                  <a:lnTo>
                    <a:pt x="751" y="82"/>
                  </a:lnTo>
                  <a:lnTo>
                    <a:pt x="771" y="95"/>
                  </a:lnTo>
                  <a:lnTo>
                    <a:pt x="789" y="110"/>
                  </a:lnTo>
                  <a:lnTo>
                    <a:pt x="807" y="125"/>
                  </a:lnTo>
                  <a:lnTo>
                    <a:pt x="823" y="141"/>
                  </a:lnTo>
                  <a:lnTo>
                    <a:pt x="839" y="157"/>
                  </a:lnTo>
                  <a:lnTo>
                    <a:pt x="854" y="176"/>
                  </a:lnTo>
                  <a:lnTo>
                    <a:pt x="869" y="193"/>
                  </a:lnTo>
                  <a:lnTo>
                    <a:pt x="882" y="213"/>
                  </a:lnTo>
                  <a:lnTo>
                    <a:pt x="894" y="232"/>
                  </a:lnTo>
                  <a:lnTo>
                    <a:pt x="906" y="252"/>
                  </a:lnTo>
                  <a:lnTo>
                    <a:pt x="917" y="273"/>
                  </a:lnTo>
                  <a:lnTo>
                    <a:pt x="927" y="295"/>
                  </a:lnTo>
                  <a:lnTo>
                    <a:pt x="935" y="316"/>
                  </a:lnTo>
                  <a:lnTo>
                    <a:pt x="943" y="338"/>
                  </a:lnTo>
                  <a:lnTo>
                    <a:pt x="950" y="361"/>
                  </a:lnTo>
                  <a:lnTo>
                    <a:pt x="954" y="384"/>
                  </a:lnTo>
                  <a:lnTo>
                    <a:pt x="959" y="409"/>
                  </a:lnTo>
                  <a:lnTo>
                    <a:pt x="962" y="433"/>
                  </a:lnTo>
                  <a:lnTo>
                    <a:pt x="963" y="457"/>
                  </a:lnTo>
                  <a:lnTo>
                    <a:pt x="965" y="482"/>
                  </a:lnTo>
                  <a:lnTo>
                    <a:pt x="965" y="482"/>
                  </a:lnTo>
                  <a:close/>
                </a:path>
              </a:pathLst>
            </a:custGeom>
            <a:solidFill>
              <a:srgbClr val="FFCE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5" name="Freeform 9"/>
            <p:cNvSpPr>
              <a:spLocks noEditPoints="1"/>
            </p:cNvSpPr>
            <p:nvPr userDrawn="1"/>
          </p:nvSpPr>
          <p:spPr bwMode="auto">
            <a:xfrm>
              <a:off x="2672" y="1966"/>
              <a:ext cx="198" cy="198"/>
            </a:xfrm>
            <a:custGeom>
              <a:avLst/>
              <a:gdLst>
                <a:gd name="T0" fmla="*/ 179 w 396"/>
                <a:gd name="T1" fmla="*/ 396 h 397"/>
                <a:gd name="T2" fmla="*/ 122 w 396"/>
                <a:gd name="T3" fmla="*/ 382 h 397"/>
                <a:gd name="T4" fmla="*/ 73 w 396"/>
                <a:gd name="T5" fmla="*/ 352 h 397"/>
                <a:gd name="T6" fmla="*/ 45 w 396"/>
                <a:gd name="T7" fmla="*/ 324 h 397"/>
                <a:gd name="T8" fmla="*/ 15 w 396"/>
                <a:gd name="T9" fmla="*/ 273 h 397"/>
                <a:gd name="T10" fmla="*/ 1 w 396"/>
                <a:gd name="T11" fmla="*/ 218 h 397"/>
                <a:gd name="T12" fmla="*/ 4 w 396"/>
                <a:gd name="T13" fmla="*/ 160 h 397"/>
                <a:gd name="T14" fmla="*/ 23 w 396"/>
                <a:gd name="T15" fmla="*/ 106 h 397"/>
                <a:gd name="T16" fmla="*/ 58 w 396"/>
                <a:gd name="T17" fmla="*/ 59 h 397"/>
                <a:gd name="T18" fmla="*/ 89 w 396"/>
                <a:gd name="T19" fmla="*/ 34 h 397"/>
                <a:gd name="T20" fmla="*/ 141 w 396"/>
                <a:gd name="T21" fmla="*/ 10 h 397"/>
                <a:gd name="T22" fmla="*/ 198 w 396"/>
                <a:gd name="T23" fmla="*/ 0 h 397"/>
                <a:gd name="T24" fmla="*/ 237 w 396"/>
                <a:gd name="T25" fmla="*/ 4 h 397"/>
                <a:gd name="T26" fmla="*/ 292 w 396"/>
                <a:gd name="T27" fmla="*/ 23 h 397"/>
                <a:gd name="T28" fmla="*/ 339 w 396"/>
                <a:gd name="T29" fmla="*/ 59 h 397"/>
                <a:gd name="T30" fmla="*/ 364 w 396"/>
                <a:gd name="T31" fmla="*/ 89 h 397"/>
                <a:gd name="T32" fmla="*/ 388 w 396"/>
                <a:gd name="T33" fmla="*/ 142 h 397"/>
                <a:gd name="T34" fmla="*/ 396 w 396"/>
                <a:gd name="T35" fmla="*/ 199 h 397"/>
                <a:gd name="T36" fmla="*/ 388 w 396"/>
                <a:gd name="T37" fmla="*/ 255 h 397"/>
                <a:gd name="T38" fmla="*/ 364 w 396"/>
                <a:gd name="T39" fmla="*/ 308 h 397"/>
                <a:gd name="T40" fmla="*/ 339 w 396"/>
                <a:gd name="T41" fmla="*/ 339 h 397"/>
                <a:gd name="T42" fmla="*/ 292 w 396"/>
                <a:gd name="T43" fmla="*/ 374 h 397"/>
                <a:gd name="T44" fmla="*/ 237 w 396"/>
                <a:gd name="T45" fmla="*/ 393 h 397"/>
                <a:gd name="T46" fmla="*/ 198 w 396"/>
                <a:gd name="T47" fmla="*/ 397 h 397"/>
                <a:gd name="T48" fmla="*/ 180 w 396"/>
                <a:gd name="T49" fmla="*/ 12 h 397"/>
                <a:gd name="T50" fmla="*/ 127 w 396"/>
                <a:gd name="T51" fmla="*/ 26 h 397"/>
                <a:gd name="T52" fmla="*/ 80 w 396"/>
                <a:gd name="T53" fmla="*/ 53 h 397"/>
                <a:gd name="T54" fmla="*/ 53 w 396"/>
                <a:gd name="T55" fmla="*/ 80 h 397"/>
                <a:gd name="T56" fmla="*/ 24 w 396"/>
                <a:gd name="T57" fmla="*/ 128 h 397"/>
                <a:gd name="T58" fmla="*/ 12 w 396"/>
                <a:gd name="T59" fmla="*/ 181 h 397"/>
                <a:gd name="T60" fmla="*/ 14 w 396"/>
                <a:gd name="T61" fmla="*/ 234 h 397"/>
                <a:gd name="T62" fmla="*/ 32 w 396"/>
                <a:gd name="T63" fmla="*/ 286 h 397"/>
                <a:gd name="T64" fmla="*/ 66 w 396"/>
                <a:gd name="T65" fmla="*/ 331 h 397"/>
                <a:gd name="T66" fmla="*/ 95 w 396"/>
                <a:gd name="T67" fmla="*/ 355 h 397"/>
                <a:gd name="T68" fmla="*/ 144 w 396"/>
                <a:gd name="T69" fmla="*/ 378 h 397"/>
                <a:gd name="T70" fmla="*/ 198 w 396"/>
                <a:gd name="T71" fmla="*/ 386 h 397"/>
                <a:gd name="T72" fmla="*/ 235 w 396"/>
                <a:gd name="T73" fmla="*/ 383 h 397"/>
                <a:gd name="T74" fmla="*/ 287 w 396"/>
                <a:gd name="T75" fmla="*/ 364 h 397"/>
                <a:gd name="T76" fmla="*/ 331 w 396"/>
                <a:gd name="T77" fmla="*/ 331 h 397"/>
                <a:gd name="T78" fmla="*/ 355 w 396"/>
                <a:gd name="T79" fmla="*/ 302 h 397"/>
                <a:gd name="T80" fmla="*/ 378 w 396"/>
                <a:gd name="T81" fmla="*/ 253 h 397"/>
                <a:gd name="T82" fmla="*/ 386 w 396"/>
                <a:gd name="T83" fmla="*/ 199 h 397"/>
                <a:gd name="T84" fmla="*/ 378 w 396"/>
                <a:gd name="T85" fmla="*/ 146 h 397"/>
                <a:gd name="T86" fmla="*/ 355 w 396"/>
                <a:gd name="T87" fmla="*/ 96 h 397"/>
                <a:gd name="T88" fmla="*/ 331 w 396"/>
                <a:gd name="T89" fmla="*/ 66 h 397"/>
                <a:gd name="T90" fmla="*/ 287 w 396"/>
                <a:gd name="T91" fmla="*/ 34 h 397"/>
                <a:gd name="T92" fmla="*/ 235 w 396"/>
                <a:gd name="T93" fmla="*/ 15 h 397"/>
                <a:gd name="T94" fmla="*/ 198 w 396"/>
                <a:gd name="T95" fmla="*/ 1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6" h="397">
                  <a:moveTo>
                    <a:pt x="198" y="397"/>
                  </a:moveTo>
                  <a:lnTo>
                    <a:pt x="198" y="397"/>
                  </a:lnTo>
                  <a:lnTo>
                    <a:pt x="179" y="396"/>
                  </a:lnTo>
                  <a:lnTo>
                    <a:pt x="159" y="393"/>
                  </a:lnTo>
                  <a:lnTo>
                    <a:pt x="141" y="389"/>
                  </a:lnTo>
                  <a:lnTo>
                    <a:pt x="122" y="382"/>
                  </a:lnTo>
                  <a:lnTo>
                    <a:pt x="105" y="374"/>
                  </a:lnTo>
                  <a:lnTo>
                    <a:pt x="89" y="363"/>
                  </a:lnTo>
                  <a:lnTo>
                    <a:pt x="73" y="352"/>
                  </a:lnTo>
                  <a:lnTo>
                    <a:pt x="58" y="339"/>
                  </a:lnTo>
                  <a:lnTo>
                    <a:pt x="58" y="339"/>
                  </a:lnTo>
                  <a:lnTo>
                    <a:pt x="45" y="324"/>
                  </a:lnTo>
                  <a:lnTo>
                    <a:pt x="32" y="308"/>
                  </a:lnTo>
                  <a:lnTo>
                    <a:pt x="23" y="291"/>
                  </a:lnTo>
                  <a:lnTo>
                    <a:pt x="15" y="273"/>
                  </a:lnTo>
                  <a:lnTo>
                    <a:pt x="8" y="255"/>
                  </a:lnTo>
                  <a:lnTo>
                    <a:pt x="4" y="237"/>
                  </a:lnTo>
                  <a:lnTo>
                    <a:pt x="1" y="218"/>
                  </a:lnTo>
                  <a:lnTo>
                    <a:pt x="0" y="199"/>
                  </a:lnTo>
                  <a:lnTo>
                    <a:pt x="1" y="180"/>
                  </a:lnTo>
                  <a:lnTo>
                    <a:pt x="4" y="160"/>
                  </a:lnTo>
                  <a:lnTo>
                    <a:pt x="8" y="142"/>
                  </a:lnTo>
                  <a:lnTo>
                    <a:pt x="15" y="124"/>
                  </a:lnTo>
                  <a:lnTo>
                    <a:pt x="23" y="106"/>
                  </a:lnTo>
                  <a:lnTo>
                    <a:pt x="32" y="89"/>
                  </a:lnTo>
                  <a:lnTo>
                    <a:pt x="45" y="74"/>
                  </a:lnTo>
                  <a:lnTo>
                    <a:pt x="58" y="59"/>
                  </a:lnTo>
                  <a:lnTo>
                    <a:pt x="58" y="59"/>
                  </a:lnTo>
                  <a:lnTo>
                    <a:pt x="73" y="45"/>
                  </a:lnTo>
                  <a:lnTo>
                    <a:pt x="89" y="34"/>
                  </a:lnTo>
                  <a:lnTo>
                    <a:pt x="105" y="23"/>
                  </a:lnTo>
                  <a:lnTo>
                    <a:pt x="122" y="15"/>
                  </a:lnTo>
                  <a:lnTo>
                    <a:pt x="141" y="10"/>
                  </a:lnTo>
                  <a:lnTo>
                    <a:pt x="159" y="4"/>
                  </a:lnTo>
                  <a:lnTo>
                    <a:pt x="179" y="1"/>
                  </a:lnTo>
                  <a:lnTo>
                    <a:pt x="198" y="0"/>
                  </a:lnTo>
                  <a:lnTo>
                    <a:pt x="198" y="0"/>
                  </a:lnTo>
                  <a:lnTo>
                    <a:pt x="218" y="1"/>
                  </a:lnTo>
                  <a:lnTo>
                    <a:pt x="237" y="4"/>
                  </a:lnTo>
                  <a:lnTo>
                    <a:pt x="256" y="10"/>
                  </a:lnTo>
                  <a:lnTo>
                    <a:pt x="274" y="15"/>
                  </a:lnTo>
                  <a:lnTo>
                    <a:pt x="292" y="23"/>
                  </a:lnTo>
                  <a:lnTo>
                    <a:pt x="309" y="34"/>
                  </a:lnTo>
                  <a:lnTo>
                    <a:pt x="324" y="45"/>
                  </a:lnTo>
                  <a:lnTo>
                    <a:pt x="339" y="59"/>
                  </a:lnTo>
                  <a:lnTo>
                    <a:pt x="339" y="59"/>
                  </a:lnTo>
                  <a:lnTo>
                    <a:pt x="353" y="74"/>
                  </a:lnTo>
                  <a:lnTo>
                    <a:pt x="364" y="89"/>
                  </a:lnTo>
                  <a:lnTo>
                    <a:pt x="373" y="106"/>
                  </a:lnTo>
                  <a:lnTo>
                    <a:pt x="383" y="124"/>
                  </a:lnTo>
                  <a:lnTo>
                    <a:pt x="388" y="142"/>
                  </a:lnTo>
                  <a:lnTo>
                    <a:pt x="393" y="160"/>
                  </a:lnTo>
                  <a:lnTo>
                    <a:pt x="395" y="180"/>
                  </a:lnTo>
                  <a:lnTo>
                    <a:pt x="396" y="199"/>
                  </a:lnTo>
                  <a:lnTo>
                    <a:pt x="395" y="218"/>
                  </a:lnTo>
                  <a:lnTo>
                    <a:pt x="393" y="237"/>
                  </a:lnTo>
                  <a:lnTo>
                    <a:pt x="388" y="255"/>
                  </a:lnTo>
                  <a:lnTo>
                    <a:pt x="383" y="273"/>
                  </a:lnTo>
                  <a:lnTo>
                    <a:pt x="373" y="291"/>
                  </a:lnTo>
                  <a:lnTo>
                    <a:pt x="364" y="308"/>
                  </a:lnTo>
                  <a:lnTo>
                    <a:pt x="353" y="324"/>
                  </a:lnTo>
                  <a:lnTo>
                    <a:pt x="339" y="339"/>
                  </a:lnTo>
                  <a:lnTo>
                    <a:pt x="339" y="339"/>
                  </a:lnTo>
                  <a:lnTo>
                    <a:pt x="324" y="352"/>
                  </a:lnTo>
                  <a:lnTo>
                    <a:pt x="309" y="363"/>
                  </a:lnTo>
                  <a:lnTo>
                    <a:pt x="292" y="374"/>
                  </a:lnTo>
                  <a:lnTo>
                    <a:pt x="274" y="382"/>
                  </a:lnTo>
                  <a:lnTo>
                    <a:pt x="256" y="389"/>
                  </a:lnTo>
                  <a:lnTo>
                    <a:pt x="237" y="393"/>
                  </a:lnTo>
                  <a:lnTo>
                    <a:pt x="218" y="396"/>
                  </a:lnTo>
                  <a:lnTo>
                    <a:pt x="198" y="397"/>
                  </a:lnTo>
                  <a:lnTo>
                    <a:pt x="198" y="397"/>
                  </a:lnTo>
                  <a:close/>
                  <a:moveTo>
                    <a:pt x="198" y="11"/>
                  </a:moveTo>
                  <a:lnTo>
                    <a:pt x="198" y="11"/>
                  </a:lnTo>
                  <a:lnTo>
                    <a:pt x="180" y="12"/>
                  </a:lnTo>
                  <a:lnTo>
                    <a:pt x="161" y="15"/>
                  </a:lnTo>
                  <a:lnTo>
                    <a:pt x="144" y="19"/>
                  </a:lnTo>
                  <a:lnTo>
                    <a:pt x="127" y="26"/>
                  </a:lnTo>
                  <a:lnTo>
                    <a:pt x="111" y="34"/>
                  </a:lnTo>
                  <a:lnTo>
                    <a:pt x="95" y="43"/>
                  </a:lnTo>
                  <a:lnTo>
                    <a:pt x="80" y="53"/>
                  </a:lnTo>
                  <a:lnTo>
                    <a:pt x="66" y="66"/>
                  </a:lnTo>
                  <a:lnTo>
                    <a:pt x="66" y="66"/>
                  </a:lnTo>
                  <a:lnTo>
                    <a:pt x="53" y="80"/>
                  </a:lnTo>
                  <a:lnTo>
                    <a:pt x="42" y="96"/>
                  </a:lnTo>
                  <a:lnTo>
                    <a:pt x="32" y="111"/>
                  </a:lnTo>
                  <a:lnTo>
                    <a:pt x="24" y="128"/>
                  </a:lnTo>
                  <a:lnTo>
                    <a:pt x="19" y="146"/>
                  </a:lnTo>
                  <a:lnTo>
                    <a:pt x="14" y="163"/>
                  </a:lnTo>
                  <a:lnTo>
                    <a:pt x="12" y="181"/>
                  </a:lnTo>
                  <a:lnTo>
                    <a:pt x="12" y="199"/>
                  </a:lnTo>
                  <a:lnTo>
                    <a:pt x="12" y="217"/>
                  </a:lnTo>
                  <a:lnTo>
                    <a:pt x="14" y="234"/>
                  </a:lnTo>
                  <a:lnTo>
                    <a:pt x="19" y="253"/>
                  </a:lnTo>
                  <a:lnTo>
                    <a:pt x="24" y="269"/>
                  </a:lnTo>
                  <a:lnTo>
                    <a:pt x="32" y="286"/>
                  </a:lnTo>
                  <a:lnTo>
                    <a:pt x="42" y="302"/>
                  </a:lnTo>
                  <a:lnTo>
                    <a:pt x="53" y="317"/>
                  </a:lnTo>
                  <a:lnTo>
                    <a:pt x="66" y="331"/>
                  </a:lnTo>
                  <a:lnTo>
                    <a:pt x="66" y="331"/>
                  </a:lnTo>
                  <a:lnTo>
                    <a:pt x="80" y="344"/>
                  </a:lnTo>
                  <a:lnTo>
                    <a:pt x="95" y="355"/>
                  </a:lnTo>
                  <a:lnTo>
                    <a:pt x="111" y="364"/>
                  </a:lnTo>
                  <a:lnTo>
                    <a:pt x="127" y="372"/>
                  </a:lnTo>
                  <a:lnTo>
                    <a:pt x="144" y="378"/>
                  </a:lnTo>
                  <a:lnTo>
                    <a:pt x="161" y="383"/>
                  </a:lnTo>
                  <a:lnTo>
                    <a:pt x="180" y="385"/>
                  </a:lnTo>
                  <a:lnTo>
                    <a:pt x="198" y="386"/>
                  </a:lnTo>
                  <a:lnTo>
                    <a:pt x="198" y="386"/>
                  </a:lnTo>
                  <a:lnTo>
                    <a:pt x="217" y="385"/>
                  </a:lnTo>
                  <a:lnTo>
                    <a:pt x="235" y="383"/>
                  </a:lnTo>
                  <a:lnTo>
                    <a:pt x="254" y="378"/>
                  </a:lnTo>
                  <a:lnTo>
                    <a:pt x="270" y="372"/>
                  </a:lnTo>
                  <a:lnTo>
                    <a:pt x="287" y="364"/>
                  </a:lnTo>
                  <a:lnTo>
                    <a:pt x="302" y="355"/>
                  </a:lnTo>
                  <a:lnTo>
                    <a:pt x="317" y="344"/>
                  </a:lnTo>
                  <a:lnTo>
                    <a:pt x="331" y="331"/>
                  </a:lnTo>
                  <a:lnTo>
                    <a:pt x="331" y="331"/>
                  </a:lnTo>
                  <a:lnTo>
                    <a:pt x="343" y="317"/>
                  </a:lnTo>
                  <a:lnTo>
                    <a:pt x="355" y="302"/>
                  </a:lnTo>
                  <a:lnTo>
                    <a:pt x="364" y="286"/>
                  </a:lnTo>
                  <a:lnTo>
                    <a:pt x="372" y="269"/>
                  </a:lnTo>
                  <a:lnTo>
                    <a:pt x="378" y="253"/>
                  </a:lnTo>
                  <a:lnTo>
                    <a:pt x="383" y="234"/>
                  </a:lnTo>
                  <a:lnTo>
                    <a:pt x="385" y="217"/>
                  </a:lnTo>
                  <a:lnTo>
                    <a:pt x="386" y="199"/>
                  </a:lnTo>
                  <a:lnTo>
                    <a:pt x="385" y="181"/>
                  </a:lnTo>
                  <a:lnTo>
                    <a:pt x="383" y="163"/>
                  </a:lnTo>
                  <a:lnTo>
                    <a:pt x="378" y="146"/>
                  </a:lnTo>
                  <a:lnTo>
                    <a:pt x="372" y="128"/>
                  </a:lnTo>
                  <a:lnTo>
                    <a:pt x="364" y="111"/>
                  </a:lnTo>
                  <a:lnTo>
                    <a:pt x="355" y="96"/>
                  </a:lnTo>
                  <a:lnTo>
                    <a:pt x="343" y="80"/>
                  </a:lnTo>
                  <a:lnTo>
                    <a:pt x="331" y="66"/>
                  </a:lnTo>
                  <a:lnTo>
                    <a:pt x="331" y="66"/>
                  </a:lnTo>
                  <a:lnTo>
                    <a:pt x="317" y="53"/>
                  </a:lnTo>
                  <a:lnTo>
                    <a:pt x="302" y="43"/>
                  </a:lnTo>
                  <a:lnTo>
                    <a:pt x="287" y="34"/>
                  </a:lnTo>
                  <a:lnTo>
                    <a:pt x="270" y="26"/>
                  </a:lnTo>
                  <a:lnTo>
                    <a:pt x="254" y="19"/>
                  </a:lnTo>
                  <a:lnTo>
                    <a:pt x="235" y="15"/>
                  </a:lnTo>
                  <a:lnTo>
                    <a:pt x="217" y="12"/>
                  </a:lnTo>
                  <a:lnTo>
                    <a:pt x="198" y="11"/>
                  </a:lnTo>
                  <a:lnTo>
                    <a:pt x="198"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6" name="Freeform 10"/>
            <p:cNvSpPr>
              <a:spLocks noEditPoints="1"/>
            </p:cNvSpPr>
            <p:nvPr userDrawn="1"/>
          </p:nvSpPr>
          <p:spPr bwMode="auto">
            <a:xfrm>
              <a:off x="2688" y="1981"/>
              <a:ext cx="167" cy="167"/>
            </a:xfrm>
            <a:custGeom>
              <a:avLst/>
              <a:gdLst>
                <a:gd name="T0" fmla="*/ 151 w 334"/>
                <a:gd name="T1" fmla="*/ 335 h 335"/>
                <a:gd name="T2" fmla="*/ 104 w 334"/>
                <a:gd name="T3" fmla="*/ 322 h 335"/>
                <a:gd name="T4" fmla="*/ 61 w 334"/>
                <a:gd name="T5" fmla="*/ 298 h 335"/>
                <a:gd name="T6" fmla="*/ 38 w 334"/>
                <a:gd name="T7" fmla="*/ 274 h 335"/>
                <a:gd name="T8" fmla="*/ 13 w 334"/>
                <a:gd name="T9" fmla="*/ 232 h 335"/>
                <a:gd name="T10" fmla="*/ 1 w 334"/>
                <a:gd name="T11" fmla="*/ 185 h 335"/>
                <a:gd name="T12" fmla="*/ 1 w 334"/>
                <a:gd name="T13" fmla="*/ 151 h 335"/>
                <a:gd name="T14" fmla="*/ 13 w 334"/>
                <a:gd name="T15" fmla="*/ 104 h 335"/>
                <a:gd name="T16" fmla="*/ 38 w 334"/>
                <a:gd name="T17" fmla="*/ 61 h 335"/>
                <a:gd name="T18" fmla="*/ 61 w 334"/>
                <a:gd name="T19" fmla="*/ 38 h 335"/>
                <a:gd name="T20" fmla="*/ 104 w 334"/>
                <a:gd name="T21" fmla="*/ 13 h 335"/>
                <a:gd name="T22" fmla="*/ 151 w 334"/>
                <a:gd name="T23" fmla="*/ 2 h 335"/>
                <a:gd name="T24" fmla="*/ 185 w 334"/>
                <a:gd name="T25" fmla="*/ 2 h 335"/>
                <a:gd name="T26" fmla="*/ 232 w 334"/>
                <a:gd name="T27" fmla="*/ 13 h 335"/>
                <a:gd name="T28" fmla="*/ 273 w 334"/>
                <a:gd name="T29" fmla="*/ 38 h 335"/>
                <a:gd name="T30" fmla="*/ 297 w 334"/>
                <a:gd name="T31" fmla="*/ 61 h 335"/>
                <a:gd name="T32" fmla="*/ 322 w 334"/>
                <a:gd name="T33" fmla="*/ 104 h 335"/>
                <a:gd name="T34" fmla="*/ 334 w 334"/>
                <a:gd name="T35" fmla="*/ 151 h 335"/>
                <a:gd name="T36" fmla="*/ 334 w 334"/>
                <a:gd name="T37" fmla="*/ 185 h 335"/>
                <a:gd name="T38" fmla="*/ 322 w 334"/>
                <a:gd name="T39" fmla="*/ 232 h 335"/>
                <a:gd name="T40" fmla="*/ 297 w 334"/>
                <a:gd name="T41" fmla="*/ 274 h 335"/>
                <a:gd name="T42" fmla="*/ 273 w 334"/>
                <a:gd name="T43" fmla="*/ 298 h 335"/>
                <a:gd name="T44" fmla="*/ 232 w 334"/>
                <a:gd name="T45" fmla="*/ 322 h 335"/>
                <a:gd name="T46" fmla="*/ 185 w 334"/>
                <a:gd name="T47" fmla="*/ 335 h 335"/>
                <a:gd name="T48" fmla="*/ 167 w 334"/>
                <a:gd name="T49" fmla="*/ 11 h 335"/>
                <a:gd name="T50" fmla="*/ 136 w 334"/>
                <a:gd name="T51" fmla="*/ 14 h 335"/>
                <a:gd name="T52" fmla="*/ 94 w 334"/>
                <a:gd name="T53" fmla="*/ 29 h 335"/>
                <a:gd name="T54" fmla="*/ 57 w 334"/>
                <a:gd name="T55" fmla="*/ 57 h 335"/>
                <a:gd name="T56" fmla="*/ 37 w 334"/>
                <a:gd name="T57" fmla="*/ 81 h 335"/>
                <a:gd name="T58" fmla="*/ 18 w 334"/>
                <a:gd name="T59" fmla="*/ 123 h 335"/>
                <a:gd name="T60" fmla="*/ 11 w 334"/>
                <a:gd name="T61" fmla="*/ 168 h 335"/>
                <a:gd name="T62" fmla="*/ 14 w 334"/>
                <a:gd name="T63" fmla="*/ 199 h 335"/>
                <a:gd name="T64" fmla="*/ 29 w 334"/>
                <a:gd name="T65" fmla="*/ 241 h 335"/>
                <a:gd name="T66" fmla="*/ 57 w 334"/>
                <a:gd name="T67" fmla="*/ 278 h 335"/>
                <a:gd name="T68" fmla="*/ 81 w 334"/>
                <a:gd name="T69" fmla="*/ 298 h 335"/>
                <a:gd name="T70" fmla="*/ 122 w 334"/>
                <a:gd name="T71" fmla="*/ 317 h 335"/>
                <a:gd name="T72" fmla="*/ 167 w 334"/>
                <a:gd name="T73" fmla="*/ 324 h 335"/>
                <a:gd name="T74" fmla="*/ 198 w 334"/>
                <a:gd name="T75" fmla="*/ 321 h 335"/>
                <a:gd name="T76" fmla="*/ 241 w 334"/>
                <a:gd name="T77" fmla="*/ 306 h 335"/>
                <a:gd name="T78" fmla="*/ 278 w 334"/>
                <a:gd name="T79" fmla="*/ 278 h 335"/>
                <a:gd name="T80" fmla="*/ 297 w 334"/>
                <a:gd name="T81" fmla="*/ 255 h 335"/>
                <a:gd name="T82" fmla="*/ 317 w 334"/>
                <a:gd name="T83" fmla="*/ 214 h 335"/>
                <a:gd name="T84" fmla="*/ 324 w 334"/>
                <a:gd name="T85" fmla="*/ 168 h 335"/>
                <a:gd name="T86" fmla="*/ 320 w 334"/>
                <a:gd name="T87" fmla="*/ 136 h 335"/>
                <a:gd name="T88" fmla="*/ 306 w 334"/>
                <a:gd name="T89" fmla="*/ 94 h 335"/>
                <a:gd name="T90" fmla="*/ 278 w 334"/>
                <a:gd name="T91" fmla="*/ 57 h 335"/>
                <a:gd name="T92" fmla="*/ 254 w 334"/>
                <a:gd name="T93" fmla="*/ 37 h 335"/>
                <a:gd name="T94" fmla="*/ 213 w 334"/>
                <a:gd name="T95" fmla="*/ 18 h 335"/>
                <a:gd name="T96" fmla="*/ 167 w 334"/>
                <a:gd name="T97" fmla="*/ 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35">
                  <a:moveTo>
                    <a:pt x="167" y="335"/>
                  </a:moveTo>
                  <a:lnTo>
                    <a:pt x="167" y="335"/>
                  </a:lnTo>
                  <a:lnTo>
                    <a:pt x="151" y="335"/>
                  </a:lnTo>
                  <a:lnTo>
                    <a:pt x="135" y="332"/>
                  </a:lnTo>
                  <a:lnTo>
                    <a:pt x="119" y="328"/>
                  </a:lnTo>
                  <a:lnTo>
                    <a:pt x="104" y="322"/>
                  </a:lnTo>
                  <a:lnTo>
                    <a:pt x="89" y="315"/>
                  </a:lnTo>
                  <a:lnTo>
                    <a:pt x="75" y="307"/>
                  </a:lnTo>
                  <a:lnTo>
                    <a:pt x="61" y="298"/>
                  </a:lnTo>
                  <a:lnTo>
                    <a:pt x="49" y="286"/>
                  </a:lnTo>
                  <a:lnTo>
                    <a:pt x="49" y="286"/>
                  </a:lnTo>
                  <a:lnTo>
                    <a:pt x="38" y="274"/>
                  </a:lnTo>
                  <a:lnTo>
                    <a:pt x="28" y="261"/>
                  </a:lnTo>
                  <a:lnTo>
                    <a:pt x="20" y="247"/>
                  </a:lnTo>
                  <a:lnTo>
                    <a:pt x="13" y="232"/>
                  </a:lnTo>
                  <a:lnTo>
                    <a:pt x="7" y="216"/>
                  </a:lnTo>
                  <a:lnTo>
                    <a:pt x="4" y="201"/>
                  </a:lnTo>
                  <a:lnTo>
                    <a:pt x="1" y="185"/>
                  </a:lnTo>
                  <a:lnTo>
                    <a:pt x="0" y="168"/>
                  </a:lnTo>
                  <a:lnTo>
                    <a:pt x="0" y="168"/>
                  </a:lnTo>
                  <a:lnTo>
                    <a:pt x="1" y="151"/>
                  </a:lnTo>
                  <a:lnTo>
                    <a:pt x="4" y="135"/>
                  </a:lnTo>
                  <a:lnTo>
                    <a:pt x="7" y="119"/>
                  </a:lnTo>
                  <a:lnTo>
                    <a:pt x="13" y="104"/>
                  </a:lnTo>
                  <a:lnTo>
                    <a:pt x="20" y="89"/>
                  </a:lnTo>
                  <a:lnTo>
                    <a:pt x="28" y="75"/>
                  </a:lnTo>
                  <a:lnTo>
                    <a:pt x="38" y="61"/>
                  </a:lnTo>
                  <a:lnTo>
                    <a:pt x="49" y="49"/>
                  </a:lnTo>
                  <a:lnTo>
                    <a:pt x="49" y="49"/>
                  </a:lnTo>
                  <a:lnTo>
                    <a:pt x="61" y="38"/>
                  </a:lnTo>
                  <a:lnTo>
                    <a:pt x="75" y="28"/>
                  </a:lnTo>
                  <a:lnTo>
                    <a:pt x="89" y="20"/>
                  </a:lnTo>
                  <a:lnTo>
                    <a:pt x="104" y="13"/>
                  </a:lnTo>
                  <a:lnTo>
                    <a:pt x="119" y="7"/>
                  </a:lnTo>
                  <a:lnTo>
                    <a:pt x="135" y="4"/>
                  </a:lnTo>
                  <a:lnTo>
                    <a:pt x="151" y="2"/>
                  </a:lnTo>
                  <a:lnTo>
                    <a:pt x="167" y="0"/>
                  </a:lnTo>
                  <a:lnTo>
                    <a:pt x="167" y="0"/>
                  </a:lnTo>
                  <a:lnTo>
                    <a:pt x="185" y="2"/>
                  </a:lnTo>
                  <a:lnTo>
                    <a:pt x="201" y="4"/>
                  </a:lnTo>
                  <a:lnTo>
                    <a:pt x="216" y="7"/>
                  </a:lnTo>
                  <a:lnTo>
                    <a:pt x="232" y="13"/>
                  </a:lnTo>
                  <a:lnTo>
                    <a:pt x="247" y="20"/>
                  </a:lnTo>
                  <a:lnTo>
                    <a:pt x="261" y="28"/>
                  </a:lnTo>
                  <a:lnTo>
                    <a:pt x="273" y="38"/>
                  </a:lnTo>
                  <a:lnTo>
                    <a:pt x="286" y="49"/>
                  </a:lnTo>
                  <a:lnTo>
                    <a:pt x="286" y="49"/>
                  </a:lnTo>
                  <a:lnTo>
                    <a:pt x="297" y="61"/>
                  </a:lnTo>
                  <a:lnTo>
                    <a:pt x="307" y="75"/>
                  </a:lnTo>
                  <a:lnTo>
                    <a:pt x="315" y="89"/>
                  </a:lnTo>
                  <a:lnTo>
                    <a:pt x="322" y="104"/>
                  </a:lnTo>
                  <a:lnTo>
                    <a:pt x="327" y="119"/>
                  </a:lnTo>
                  <a:lnTo>
                    <a:pt x="332" y="135"/>
                  </a:lnTo>
                  <a:lnTo>
                    <a:pt x="334" y="151"/>
                  </a:lnTo>
                  <a:lnTo>
                    <a:pt x="334" y="168"/>
                  </a:lnTo>
                  <a:lnTo>
                    <a:pt x="334" y="168"/>
                  </a:lnTo>
                  <a:lnTo>
                    <a:pt x="334" y="185"/>
                  </a:lnTo>
                  <a:lnTo>
                    <a:pt x="332" y="201"/>
                  </a:lnTo>
                  <a:lnTo>
                    <a:pt x="327" y="216"/>
                  </a:lnTo>
                  <a:lnTo>
                    <a:pt x="322" y="232"/>
                  </a:lnTo>
                  <a:lnTo>
                    <a:pt x="315" y="247"/>
                  </a:lnTo>
                  <a:lnTo>
                    <a:pt x="307" y="261"/>
                  </a:lnTo>
                  <a:lnTo>
                    <a:pt x="297" y="274"/>
                  </a:lnTo>
                  <a:lnTo>
                    <a:pt x="286" y="286"/>
                  </a:lnTo>
                  <a:lnTo>
                    <a:pt x="286" y="286"/>
                  </a:lnTo>
                  <a:lnTo>
                    <a:pt x="273" y="298"/>
                  </a:lnTo>
                  <a:lnTo>
                    <a:pt x="261" y="307"/>
                  </a:lnTo>
                  <a:lnTo>
                    <a:pt x="247" y="315"/>
                  </a:lnTo>
                  <a:lnTo>
                    <a:pt x="232" y="322"/>
                  </a:lnTo>
                  <a:lnTo>
                    <a:pt x="216" y="328"/>
                  </a:lnTo>
                  <a:lnTo>
                    <a:pt x="201" y="332"/>
                  </a:lnTo>
                  <a:lnTo>
                    <a:pt x="185" y="335"/>
                  </a:lnTo>
                  <a:lnTo>
                    <a:pt x="167" y="335"/>
                  </a:lnTo>
                  <a:lnTo>
                    <a:pt x="167" y="335"/>
                  </a:lnTo>
                  <a:close/>
                  <a:moveTo>
                    <a:pt x="167" y="11"/>
                  </a:moveTo>
                  <a:lnTo>
                    <a:pt x="167" y="11"/>
                  </a:lnTo>
                  <a:lnTo>
                    <a:pt x="152" y="12"/>
                  </a:lnTo>
                  <a:lnTo>
                    <a:pt x="136" y="14"/>
                  </a:lnTo>
                  <a:lnTo>
                    <a:pt x="122" y="18"/>
                  </a:lnTo>
                  <a:lnTo>
                    <a:pt x="107" y="23"/>
                  </a:lnTo>
                  <a:lnTo>
                    <a:pt x="94" y="29"/>
                  </a:lnTo>
                  <a:lnTo>
                    <a:pt x="81" y="37"/>
                  </a:lnTo>
                  <a:lnTo>
                    <a:pt x="68" y="47"/>
                  </a:lnTo>
                  <a:lnTo>
                    <a:pt x="57" y="57"/>
                  </a:lnTo>
                  <a:lnTo>
                    <a:pt x="57" y="57"/>
                  </a:lnTo>
                  <a:lnTo>
                    <a:pt x="46" y="68"/>
                  </a:lnTo>
                  <a:lnTo>
                    <a:pt x="37" y="81"/>
                  </a:lnTo>
                  <a:lnTo>
                    <a:pt x="29" y="94"/>
                  </a:lnTo>
                  <a:lnTo>
                    <a:pt x="23" y="108"/>
                  </a:lnTo>
                  <a:lnTo>
                    <a:pt x="18" y="123"/>
                  </a:lnTo>
                  <a:lnTo>
                    <a:pt x="14" y="136"/>
                  </a:lnTo>
                  <a:lnTo>
                    <a:pt x="12" y="153"/>
                  </a:lnTo>
                  <a:lnTo>
                    <a:pt x="11" y="168"/>
                  </a:lnTo>
                  <a:lnTo>
                    <a:pt x="11" y="168"/>
                  </a:lnTo>
                  <a:lnTo>
                    <a:pt x="12" y="184"/>
                  </a:lnTo>
                  <a:lnTo>
                    <a:pt x="14" y="199"/>
                  </a:lnTo>
                  <a:lnTo>
                    <a:pt x="18" y="214"/>
                  </a:lnTo>
                  <a:lnTo>
                    <a:pt x="23" y="227"/>
                  </a:lnTo>
                  <a:lnTo>
                    <a:pt x="29" y="241"/>
                  </a:lnTo>
                  <a:lnTo>
                    <a:pt x="37" y="255"/>
                  </a:lnTo>
                  <a:lnTo>
                    <a:pt x="46" y="267"/>
                  </a:lnTo>
                  <a:lnTo>
                    <a:pt x="57" y="278"/>
                  </a:lnTo>
                  <a:lnTo>
                    <a:pt x="57" y="278"/>
                  </a:lnTo>
                  <a:lnTo>
                    <a:pt x="68" y="288"/>
                  </a:lnTo>
                  <a:lnTo>
                    <a:pt x="81" y="298"/>
                  </a:lnTo>
                  <a:lnTo>
                    <a:pt x="94" y="306"/>
                  </a:lnTo>
                  <a:lnTo>
                    <a:pt x="107" y="313"/>
                  </a:lnTo>
                  <a:lnTo>
                    <a:pt x="122" y="317"/>
                  </a:lnTo>
                  <a:lnTo>
                    <a:pt x="136" y="321"/>
                  </a:lnTo>
                  <a:lnTo>
                    <a:pt x="152" y="323"/>
                  </a:lnTo>
                  <a:lnTo>
                    <a:pt x="167" y="324"/>
                  </a:lnTo>
                  <a:lnTo>
                    <a:pt x="167" y="324"/>
                  </a:lnTo>
                  <a:lnTo>
                    <a:pt x="183" y="323"/>
                  </a:lnTo>
                  <a:lnTo>
                    <a:pt x="198" y="321"/>
                  </a:lnTo>
                  <a:lnTo>
                    <a:pt x="213" y="317"/>
                  </a:lnTo>
                  <a:lnTo>
                    <a:pt x="227" y="313"/>
                  </a:lnTo>
                  <a:lnTo>
                    <a:pt x="241" y="306"/>
                  </a:lnTo>
                  <a:lnTo>
                    <a:pt x="254" y="298"/>
                  </a:lnTo>
                  <a:lnTo>
                    <a:pt x="266" y="288"/>
                  </a:lnTo>
                  <a:lnTo>
                    <a:pt x="278" y="278"/>
                  </a:lnTo>
                  <a:lnTo>
                    <a:pt x="278" y="278"/>
                  </a:lnTo>
                  <a:lnTo>
                    <a:pt x="288" y="267"/>
                  </a:lnTo>
                  <a:lnTo>
                    <a:pt x="297" y="255"/>
                  </a:lnTo>
                  <a:lnTo>
                    <a:pt x="306" y="241"/>
                  </a:lnTo>
                  <a:lnTo>
                    <a:pt x="312" y="227"/>
                  </a:lnTo>
                  <a:lnTo>
                    <a:pt x="317" y="214"/>
                  </a:lnTo>
                  <a:lnTo>
                    <a:pt x="320" y="199"/>
                  </a:lnTo>
                  <a:lnTo>
                    <a:pt x="323" y="184"/>
                  </a:lnTo>
                  <a:lnTo>
                    <a:pt x="324" y="168"/>
                  </a:lnTo>
                  <a:lnTo>
                    <a:pt x="324" y="168"/>
                  </a:lnTo>
                  <a:lnTo>
                    <a:pt x="323" y="153"/>
                  </a:lnTo>
                  <a:lnTo>
                    <a:pt x="320" y="136"/>
                  </a:lnTo>
                  <a:lnTo>
                    <a:pt x="317" y="123"/>
                  </a:lnTo>
                  <a:lnTo>
                    <a:pt x="312" y="108"/>
                  </a:lnTo>
                  <a:lnTo>
                    <a:pt x="306" y="94"/>
                  </a:lnTo>
                  <a:lnTo>
                    <a:pt x="297" y="81"/>
                  </a:lnTo>
                  <a:lnTo>
                    <a:pt x="288" y="68"/>
                  </a:lnTo>
                  <a:lnTo>
                    <a:pt x="278" y="57"/>
                  </a:lnTo>
                  <a:lnTo>
                    <a:pt x="278" y="57"/>
                  </a:lnTo>
                  <a:lnTo>
                    <a:pt x="266" y="47"/>
                  </a:lnTo>
                  <a:lnTo>
                    <a:pt x="254" y="37"/>
                  </a:lnTo>
                  <a:lnTo>
                    <a:pt x="241" y="29"/>
                  </a:lnTo>
                  <a:lnTo>
                    <a:pt x="227" y="23"/>
                  </a:lnTo>
                  <a:lnTo>
                    <a:pt x="213" y="18"/>
                  </a:lnTo>
                  <a:lnTo>
                    <a:pt x="198" y="14"/>
                  </a:lnTo>
                  <a:lnTo>
                    <a:pt x="183" y="12"/>
                  </a:lnTo>
                  <a:lnTo>
                    <a:pt x="167" y="11"/>
                  </a:lnTo>
                  <a:lnTo>
                    <a:pt x="16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7" name="Freeform 11"/>
            <p:cNvSpPr>
              <a:spLocks/>
            </p:cNvSpPr>
            <p:nvPr userDrawn="1"/>
          </p:nvSpPr>
          <p:spPr bwMode="auto">
            <a:xfrm>
              <a:off x="2684" y="2133"/>
              <a:ext cx="19" cy="19"/>
            </a:xfrm>
            <a:custGeom>
              <a:avLst/>
              <a:gdLst>
                <a:gd name="T0" fmla="*/ 8 w 39"/>
                <a:gd name="T1" fmla="*/ 40 h 40"/>
                <a:gd name="T2" fmla="*/ 0 w 39"/>
                <a:gd name="T3" fmla="*/ 33 h 40"/>
                <a:gd name="T4" fmla="*/ 32 w 39"/>
                <a:gd name="T5" fmla="*/ 0 h 40"/>
                <a:gd name="T6" fmla="*/ 39 w 39"/>
                <a:gd name="T7" fmla="*/ 9 h 40"/>
                <a:gd name="T8" fmla="*/ 8 w 39"/>
                <a:gd name="T9" fmla="*/ 40 h 40"/>
              </a:gdLst>
              <a:ahLst/>
              <a:cxnLst>
                <a:cxn ang="0">
                  <a:pos x="T0" y="T1"/>
                </a:cxn>
                <a:cxn ang="0">
                  <a:pos x="T2" y="T3"/>
                </a:cxn>
                <a:cxn ang="0">
                  <a:pos x="T4" y="T5"/>
                </a:cxn>
                <a:cxn ang="0">
                  <a:pos x="T6" y="T7"/>
                </a:cxn>
                <a:cxn ang="0">
                  <a:pos x="T8" y="T9"/>
                </a:cxn>
              </a:cxnLst>
              <a:rect l="0" t="0" r="r" b="b"/>
              <a:pathLst>
                <a:path w="39" h="40">
                  <a:moveTo>
                    <a:pt x="8" y="40"/>
                  </a:moveTo>
                  <a:lnTo>
                    <a:pt x="0" y="33"/>
                  </a:lnTo>
                  <a:lnTo>
                    <a:pt x="32" y="0"/>
                  </a:lnTo>
                  <a:lnTo>
                    <a:pt x="39" y="9"/>
                  </a:lnTo>
                  <a:lnTo>
                    <a:pt x="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8" name="Freeform 12"/>
            <p:cNvSpPr>
              <a:spLocks noEditPoints="1"/>
            </p:cNvSpPr>
            <p:nvPr userDrawn="1"/>
          </p:nvSpPr>
          <p:spPr bwMode="auto">
            <a:xfrm>
              <a:off x="2553" y="2144"/>
              <a:ext cx="139" cy="139"/>
            </a:xfrm>
            <a:custGeom>
              <a:avLst/>
              <a:gdLst>
                <a:gd name="T0" fmla="*/ 27 w 278"/>
                <a:gd name="T1" fmla="*/ 279 h 279"/>
                <a:gd name="T2" fmla="*/ 27 w 278"/>
                <a:gd name="T3" fmla="*/ 279 h 279"/>
                <a:gd name="T4" fmla="*/ 20 w 278"/>
                <a:gd name="T5" fmla="*/ 278 h 279"/>
                <a:gd name="T6" fmla="*/ 15 w 278"/>
                <a:gd name="T7" fmla="*/ 275 h 279"/>
                <a:gd name="T8" fmla="*/ 4 w 278"/>
                <a:gd name="T9" fmla="*/ 264 h 279"/>
                <a:gd name="T10" fmla="*/ 4 w 278"/>
                <a:gd name="T11" fmla="*/ 264 h 279"/>
                <a:gd name="T12" fmla="*/ 1 w 278"/>
                <a:gd name="T13" fmla="*/ 258 h 279"/>
                <a:gd name="T14" fmla="*/ 0 w 278"/>
                <a:gd name="T15" fmla="*/ 253 h 279"/>
                <a:gd name="T16" fmla="*/ 0 w 278"/>
                <a:gd name="T17" fmla="*/ 253 h 279"/>
                <a:gd name="T18" fmla="*/ 1 w 278"/>
                <a:gd name="T19" fmla="*/ 246 h 279"/>
                <a:gd name="T20" fmla="*/ 4 w 278"/>
                <a:gd name="T21" fmla="*/ 240 h 279"/>
                <a:gd name="T22" fmla="*/ 239 w 278"/>
                <a:gd name="T23" fmla="*/ 5 h 279"/>
                <a:gd name="T24" fmla="*/ 239 w 278"/>
                <a:gd name="T25" fmla="*/ 5 h 279"/>
                <a:gd name="T26" fmla="*/ 245 w 278"/>
                <a:gd name="T27" fmla="*/ 2 h 279"/>
                <a:gd name="T28" fmla="*/ 252 w 278"/>
                <a:gd name="T29" fmla="*/ 0 h 279"/>
                <a:gd name="T30" fmla="*/ 252 w 278"/>
                <a:gd name="T31" fmla="*/ 0 h 279"/>
                <a:gd name="T32" fmla="*/ 258 w 278"/>
                <a:gd name="T33" fmla="*/ 2 h 279"/>
                <a:gd name="T34" fmla="*/ 263 w 278"/>
                <a:gd name="T35" fmla="*/ 5 h 279"/>
                <a:gd name="T36" fmla="*/ 274 w 278"/>
                <a:gd name="T37" fmla="*/ 15 h 279"/>
                <a:gd name="T38" fmla="*/ 274 w 278"/>
                <a:gd name="T39" fmla="*/ 15 h 279"/>
                <a:gd name="T40" fmla="*/ 276 w 278"/>
                <a:gd name="T41" fmla="*/ 18 h 279"/>
                <a:gd name="T42" fmla="*/ 277 w 278"/>
                <a:gd name="T43" fmla="*/ 21 h 279"/>
                <a:gd name="T44" fmla="*/ 278 w 278"/>
                <a:gd name="T45" fmla="*/ 28 h 279"/>
                <a:gd name="T46" fmla="*/ 277 w 278"/>
                <a:gd name="T47" fmla="*/ 34 h 279"/>
                <a:gd name="T48" fmla="*/ 276 w 278"/>
                <a:gd name="T49" fmla="*/ 37 h 279"/>
                <a:gd name="T50" fmla="*/ 274 w 278"/>
                <a:gd name="T51" fmla="*/ 40 h 279"/>
                <a:gd name="T52" fmla="*/ 39 w 278"/>
                <a:gd name="T53" fmla="*/ 275 h 279"/>
                <a:gd name="T54" fmla="*/ 39 w 278"/>
                <a:gd name="T55" fmla="*/ 275 h 279"/>
                <a:gd name="T56" fmla="*/ 33 w 278"/>
                <a:gd name="T57" fmla="*/ 278 h 279"/>
                <a:gd name="T58" fmla="*/ 27 w 278"/>
                <a:gd name="T59" fmla="*/ 279 h 279"/>
                <a:gd name="T60" fmla="*/ 27 w 278"/>
                <a:gd name="T61" fmla="*/ 279 h 279"/>
                <a:gd name="T62" fmla="*/ 252 w 278"/>
                <a:gd name="T63" fmla="*/ 11 h 279"/>
                <a:gd name="T64" fmla="*/ 252 w 278"/>
                <a:gd name="T65" fmla="*/ 11 h 279"/>
                <a:gd name="T66" fmla="*/ 250 w 278"/>
                <a:gd name="T67" fmla="*/ 12 h 279"/>
                <a:gd name="T68" fmla="*/ 247 w 278"/>
                <a:gd name="T69" fmla="*/ 13 h 279"/>
                <a:gd name="T70" fmla="*/ 12 w 278"/>
                <a:gd name="T71" fmla="*/ 248 h 279"/>
                <a:gd name="T72" fmla="*/ 12 w 278"/>
                <a:gd name="T73" fmla="*/ 248 h 279"/>
                <a:gd name="T74" fmla="*/ 11 w 278"/>
                <a:gd name="T75" fmla="*/ 250 h 279"/>
                <a:gd name="T76" fmla="*/ 10 w 278"/>
                <a:gd name="T77" fmla="*/ 253 h 279"/>
                <a:gd name="T78" fmla="*/ 10 w 278"/>
                <a:gd name="T79" fmla="*/ 253 h 279"/>
                <a:gd name="T80" fmla="*/ 11 w 278"/>
                <a:gd name="T81" fmla="*/ 255 h 279"/>
                <a:gd name="T82" fmla="*/ 12 w 278"/>
                <a:gd name="T83" fmla="*/ 257 h 279"/>
                <a:gd name="T84" fmla="*/ 23 w 278"/>
                <a:gd name="T85" fmla="*/ 267 h 279"/>
                <a:gd name="T86" fmla="*/ 23 w 278"/>
                <a:gd name="T87" fmla="*/ 267 h 279"/>
                <a:gd name="T88" fmla="*/ 25 w 278"/>
                <a:gd name="T89" fmla="*/ 269 h 279"/>
                <a:gd name="T90" fmla="*/ 27 w 278"/>
                <a:gd name="T91" fmla="*/ 269 h 279"/>
                <a:gd name="T92" fmla="*/ 30 w 278"/>
                <a:gd name="T93" fmla="*/ 269 h 279"/>
                <a:gd name="T94" fmla="*/ 31 w 278"/>
                <a:gd name="T95" fmla="*/ 267 h 279"/>
                <a:gd name="T96" fmla="*/ 267 w 278"/>
                <a:gd name="T97" fmla="*/ 31 h 279"/>
                <a:gd name="T98" fmla="*/ 267 w 278"/>
                <a:gd name="T99" fmla="*/ 31 h 279"/>
                <a:gd name="T100" fmla="*/ 268 w 278"/>
                <a:gd name="T101" fmla="*/ 30 h 279"/>
                <a:gd name="T102" fmla="*/ 268 w 278"/>
                <a:gd name="T103" fmla="*/ 28 h 279"/>
                <a:gd name="T104" fmla="*/ 268 w 278"/>
                <a:gd name="T105" fmla="*/ 25 h 279"/>
                <a:gd name="T106" fmla="*/ 267 w 278"/>
                <a:gd name="T107" fmla="*/ 23 h 279"/>
                <a:gd name="T108" fmla="*/ 257 w 278"/>
                <a:gd name="T109" fmla="*/ 13 h 279"/>
                <a:gd name="T110" fmla="*/ 257 w 278"/>
                <a:gd name="T111" fmla="*/ 13 h 279"/>
                <a:gd name="T112" fmla="*/ 254 w 278"/>
                <a:gd name="T113" fmla="*/ 12 h 279"/>
                <a:gd name="T114" fmla="*/ 252 w 278"/>
                <a:gd name="T115" fmla="*/ 11 h 279"/>
                <a:gd name="T116" fmla="*/ 252 w 278"/>
                <a:gd name="T117" fmla="*/ 1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8" h="279">
                  <a:moveTo>
                    <a:pt x="27" y="279"/>
                  </a:moveTo>
                  <a:lnTo>
                    <a:pt x="27" y="279"/>
                  </a:lnTo>
                  <a:lnTo>
                    <a:pt x="20" y="278"/>
                  </a:lnTo>
                  <a:lnTo>
                    <a:pt x="15" y="275"/>
                  </a:lnTo>
                  <a:lnTo>
                    <a:pt x="4" y="264"/>
                  </a:lnTo>
                  <a:lnTo>
                    <a:pt x="4" y="264"/>
                  </a:lnTo>
                  <a:lnTo>
                    <a:pt x="1" y="258"/>
                  </a:lnTo>
                  <a:lnTo>
                    <a:pt x="0" y="253"/>
                  </a:lnTo>
                  <a:lnTo>
                    <a:pt x="0" y="253"/>
                  </a:lnTo>
                  <a:lnTo>
                    <a:pt x="1" y="246"/>
                  </a:lnTo>
                  <a:lnTo>
                    <a:pt x="4" y="240"/>
                  </a:lnTo>
                  <a:lnTo>
                    <a:pt x="239" y="5"/>
                  </a:lnTo>
                  <a:lnTo>
                    <a:pt x="239" y="5"/>
                  </a:lnTo>
                  <a:lnTo>
                    <a:pt x="245" y="2"/>
                  </a:lnTo>
                  <a:lnTo>
                    <a:pt x="252" y="0"/>
                  </a:lnTo>
                  <a:lnTo>
                    <a:pt x="252" y="0"/>
                  </a:lnTo>
                  <a:lnTo>
                    <a:pt x="258" y="2"/>
                  </a:lnTo>
                  <a:lnTo>
                    <a:pt x="263" y="5"/>
                  </a:lnTo>
                  <a:lnTo>
                    <a:pt x="274" y="15"/>
                  </a:lnTo>
                  <a:lnTo>
                    <a:pt x="274" y="15"/>
                  </a:lnTo>
                  <a:lnTo>
                    <a:pt x="276" y="18"/>
                  </a:lnTo>
                  <a:lnTo>
                    <a:pt x="277" y="21"/>
                  </a:lnTo>
                  <a:lnTo>
                    <a:pt x="278" y="28"/>
                  </a:lnTo>
                  <a:lnTo>
                    <a:pt x="277" y="34"/>
                  </a:lnTo>
                  <a:lnTo>
                    <a:pt x="276" y="37"/>
                  </a:lnTo>
                  <a:lnTo>
                    <a:pt x="274" y="40"/>
                  </a:lnTo>
                  <a:lnTo>
                    <a:pt x="39" y="275"/>
                  </a:lnTo>
                  <a:lnTo>
                    <a:pt x="39" y="275"/>
                  </a:lnTo>
                  <a:lnTo>
                    <a:pt x="33" y="278"/>
                  </a:lnTo>
                  <a:lnTo>
                    <a:pt x="27" y="279"/>
                  </a:lnTo>
                  <a:lnTo>
                    <a:pt x="27" y="279"/>
                  </a:lnTo>
                  <a:close/>
                  <a:moveTo>
                    <a:pt x="252" y="11"/>
                  </a:moveTo>
                  <a:lnTo>
                    <a:pt x="252" y="11"/>
                  </a:lnTo>
                  <a:lnTo>
                    <a:pt x="250" y="12"/>
                  </a:lnTo>
                  <a:lnTo>
                    <a:pt x="247" y="13"/>
                  </a:lnTo>
                  <a:lnTo>
                    <a:pt x="12" y="248"/>
                  </a:lnTo>
                  <a:lnTo>
                    <a:pt x="12" y="248"/>
                  </a:lnTo>
                  <a:lnTo>
                    <a:pt x="11" y="250"/>
                  </a:lnTo>
                  <a:lnTo>
                    <a:pt x="10" y="253"/>
                  </a:lnTo>
                  <a:lnTo>
                    <a:pt x="10" y="253"/>
                  </a:lnTo>
                  <a:lnTo>
                    <a:pt x="11" y="255"/>
                  </a:lnTo>
                  <a:lnTo>
                    <a:pt x="12" y="257"/>
                  </a:lnTo>
                  <a:lnTo>
                    <a:pt x="23" y="267"/>
                  </a:lnTo>
                  <a:lnTo>
                    <a:pt x="23" y="267"/>
                  </a:lnTo>
                  <a:lnTo>
                    <a:pt x="25" y="269"/>
                  </a:lnTo>
                  <a:lnTo>
                    <a:pt x="27" y="269"/>
                  </a:lnTo>
                  <a:lnTo>
                    <a:pt x="30" y="269"/>
                  </a:lnTo>
                  <a:lnTo>
                    <a:pt x="31" y="267"/>
                  </a:lnTo>
                  <a:lnTo>
                    <a:pt x="267" y="31"/>
                  </a:lnTo>
                  <a:lnTo>
                    <a:pt x="267" y="31"/>
                  </a:lnTo>
                  <a:lnTo>
                    <a:pt x="268" y="30"/>
                  </a:lnTo>
                  <a:lnTo>
                    <a:pt x="268" y="28"/>
                  </a:lnTo>
                  <a:lnTo>
                    <a:pt x="268" y="25"/>
                  </a:lnTo>
                  <a:lnTo>
                    <a:pt x="267" y="23"/>
                  </a:lnTo>
                  <a:lnTo>
                    <a:pt x="257" y="13"/>
                  </a:lnTo>
                  <a:lnTo>
                    <a:pt x="257" y="13"/>
                  </a:lnTo>
                  <a:lnTo>
                    <a:pt x="254" y="12"/>
                  </a:lnTo>
                  <a:lnTo>
                    <a:pt x="252" y="11"/>
                  </a:lnTo>
                  <a:lnTo>
                    <a:pt x="252"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9" name="Freeform 13"/>
            <p:cNvSpPr>
              <a:spLocks noEditPoints="1"/>
            </p:cNvSpPr>
            <p:nvPr userDrawn="1"/>
          </p:nvSpPr>
          <p:spPr bwMode="auto">
            <a:xfrm>
              <a:off x="3802" y="1982"/>
              <a:ext cx="224" cy="303"/>
            </a:xfrm>
            <a:custGeom>
              <a:avLst/>
              <a:gdLst>
                <a:gd name="T0" fmla="*/ 225 w 448"/>
                <a:gd name="T1" fmla="*/ 0 h 607"/>
                <a:gd name="T2" fmla="*/ 180 w 448"/>
                <a:gd name="T3" fmla="*/ 4 h 607"/>
                <a:gd name="T4" fmla="*/ 137 w 448"/>
                <a:gd name="T5" fmla="*/ 17 h 607"/>
                <a:gd name="T6" fmla="*/ 99 w 448"/>
                <a:gd name="T7" fmla="*/ 38 h 607"/>
                <a:gd name="T8" fmla="*/ 66 w 448"/>
                <a:gd name="T9" fmla="*/ 65 h 607"/>
                <a:gd name="T10" fmla="*/ 40 w 448"/>
                <a:gd name="T11" fmla="*/ 99 h 607"/>
                <a:gd name="T12" fmla="*/ 19 w 448"/>
                <a:gd name="T13" fmla="*/ 137 h 607"/>
                <a:gd name="T14" fmla="*/ 5 w 448"/>
                <a:gd name="T15" fmla="*/ 178 h 607"/>
                <a:gd name="T16" fmla="*/ 0 w 448"/>
                <a:gd name="T17" fmla="*/ 223 h 607"/>
                <a:gd name="T18" fmla="*/ 2 w 448"/>
                <a:gd name="T19" fmla="*/ 236 h 607"/>
                <a:gd name="T20" fmla="*/ 6 w 448"/>
                <a:gd name="T21" fmla="*/ 261 h 607"/>
                <a:gd name="T22" fmla="*/ 15 w 448"/>
                <a:gd name="T23" fmla="*/ 290 h 607"/>
                <a:gd name="T24" fmla="*/ 36 w 448"/>
                <a:gd name="T25" fmla="*/ 335 h 607"/>
                <a:gd name="T26" fmla="*/ 72 w 448"/>
                <a:gd name="T27" fmla="*/ 399 h 607"/>
                <a:gd name="T28" fmla="*/ 113 w 448"/>
                <a:gd name="T29" fmla="*/ 462 h 607"/>
                <a:gd name="T30" fmla="*/ 154 w 448"/>
                <a:gd name="T31" fmla="*/ 518 h 607"/>
                <a:gd name="T32" fmla="*/ 215 w 448"/>
                <a:gd name="T33" fmla="*/ 596 h 607"/>
                <a:gd name="T34" fmla="*/ 225 w 448"/>
                <a:gd name="T35" fmla="*/ 607 h 607"/>
                <a:gd name="T36" fmla="*/ 260 w 448"/>
                <a:gd name="T37" fmla="*/ 564 h 607"/>
                <a:gd name="T38" fmla="*/ 316 w 448"/>
                <a:gd name="T39" fmla="*/ 492 h 607"/>
                <a:gd name="T40" fmla="*/ 357 w 448"/>
                <a:gd name="T41" fmla="*/ 431 h 607"/>
                <a:gd name="T42" fmla="*/ 397 w 448"/>
                <a:gd name="T43" fmla="*/ 367 h 607"/>
                <a:gd name="T44" fmla="*/ 428 w 448"/>
                <a:gd name="T45" fmla="*/ 305 h 607"/>
                <a:gd name="T46" fmla="*/ 438 w 448"/>
                <a:gd name="T47" fmla="*/ 275 h 607"/>
                <a:gd name="T48" fmla="*/ 446 w 448"/>
                <a:gd name="T49" fmla="*/ 248 h 607"/>
                <a:gd name="T50" fmla="*/ 448 w 448"/>
                <a:gd name="T51" fmla="*/ 223 h 607"/>
                <a:gd name="T52" fmla="*/ 447 w 448"/>
                <a:gd name="T53" fmla="*/ 200 h 607"/>
                <a:gd name="T54" fmla="*/ 438 w 448"/>
                <a:gd name="T55" fmla="*/ 156 h 607"/>
                <a:gd name="T56" fmla="*/ 421 w 448"/>
                <a:gd name="T57" fmla="*/ 117 h 607"/>
                <a:gd name="T58" fmla="*/ 397 w 448"/>
                <a:gd name="T59" fmla="*/ 81 h 607"/>
                <a:gd name="T60" fmla="*/ 367 w 448"/>
                <a:gd name="T61" fmla="*/ 50 h 607"/>
                <a:gd name="T62" fmla="*/ 331 w 448"/>
                <a:gd name="T63" fmla="*/ 26 h 607"/>
                <a:gd name="T64" fmla="*/ 291 w 448"/>
                <a:gd name="T65" fmla="*/ 10 h 607"/>
                <a:gd name="T66" fmla="*/ 247 w 448"/>
                <a:gd name="T67" fmla="*/ 1 h 607"/>
                <a:gd name="T68" fmla="*/ 225 w 448"/>
                <a:gd name="T69" fmla="*/ 0 h 607"/>
                <a:gd name="T70" fmla="*/ 225 w 448"/>
                <a:gd name="T71" fmla="*/ 288 h 607"/>
                <a:gd name="T72" fmla="*/ 210 w 448"/>
                <a:gd name="T73" fmla="*/ 286 h 607"/>
                <a:gd name="T74" fmla="*/ 197 w 448"/>
                <a:gd name="T75" fmla="*/ 282 h 607"/>
                <a:gd name="T76" fmla="*/ 174 w 448"/>
                <a:gd name="T77" fmla="*/ 267 h 607"/>
                <a:gd name="T78" fmla="*/ 158 w 448"/>
                <a:gd name="T79" fmla="*/ 244 h 607"/>
                <a:gd name="T80" fmla="*/ 155 w 448"/>
                <a:gd name="T81" fmla="*/ 230 h 607"/>
                <a:gd name="T82" fmla="*/ 152 w 448"/>
                <a:gd name="T83" fmla="*/ 216 h 607"/>
                <a:gd name="T84" fmla="*/ 154 w 448"/>
                <a:gd name="T85" fmla="*/ 208 h 607"/>
                <a:gd name="T86" fmla="*/ 156 w 448"/>
                <a:gd name="T87" fmla="*/ 194 h 607"/>
                <a:gd name="T88" fmla="*/ 165 w 448"/>
                <a:gd name="T89" fmla="*/ 176 h 607"/>
                <a:gd name="T90" fmla="*/ 185 w 448"/>
                <a:gd name="T91" fmla="*/ 156 h 607"/>
                <a:gd name="T92" fmla="*/ 203 w 448"/>
                <a:gd name="T93" fmla="*/ 147 h 607"/>
                <a:gd name="T94" fmla="*/ 217 w 448"/>
                <a:gd name="T95" fmla="*/ 145 h 607"/>
                <a:gd name="T96" fmla="*/ 225 w 448"/>
                <a:gd name="T97" fmla="*/ 144 h 607"/>
                <a:gd name="T98" fmla="*/ 239 w 448"/>
                <a:gd name="T99" fmla="*/ 146 h 607"/>
                <a:gd name="T100" fmla="*/ 253 w 448"/>
                <a:gd name="T101" fmla="*/ 149 h 607"/>
                <a:gd name="T102" fmla="*/ 276 w 448"/>
                <a:gd name="T103" fmla="*/ 164 h 607"/>
                <a:gd name="T104" fmla="*/ 291 w 448"/>
                <a:gd name="T105" fmla="*/ 187 h 607"/>
                <a:gd name="T106" fmla="*/ 295 w 448"/>
                <a:gd name="T107" fmla="*/ 201 h 607"/>
                <a:gd name="T108" fmla="*/ 296 w 448"/>
                <a:gd name="T109" fmla="*/ 216 h 607"/>
                <a:gd name="T110" fmla="*/ 296 w 448"/>
                <a:gd name="T111" fmla="*/ 223 h 607"/>
                <a:gd name="T112" fmla="*/ 293 w 448"/>
                <a:gd name="T113" fmla="*/ 237 h 607"/>
                <a:gd name="T114" fmla="*/ 284 w 448"/>
                <a:gd name="T115" fmla="*/ 255 h 607"/>
                <a:gd name="T116" fmla="*/ 265 w 448"/>
                <a:gd name="T117" fmla="*/ 275 h 607"/>
                <a:gd name="T118" fmla="*/ 246 w 448"/>
                <a:gd name="T119" fmla="*/ 284 h 607"/>
                <a:gd name="T120" fmla="*/ 232 w 448"/>
                <a:gd name="T121" fmla="*/ 288 h 607"/>
                <a:gd name="T122" fmla="*/ 225 w 448"/>
                <a:gd name="T123" fmla="*/ 288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8" h="607">
                  <a:moveTo>
                    <a:pt x="225" y="0"/>
                  </a:moveTo>
                  <a:lnTo>
                    <a:pt x="225" y="0"/>
                  </a:lnTo>
                  <a:lnTo>
                    <a:pt x="202" y="1"/>
                  </a:lnTo>
                  <a:lnTo>
                    <a:pt x="180" y="4"/>
                  </a:lnTo>
                  <a:lnTo>
                    <a:pt x="158" y="10"/>
                  </a:lnTo>
                  <a:lnTo>
                    <a:pt x="137" y="17"/>
                  </a:lnTo>
                  <a:lnTo>
                    <a:pt x="118" y="26"/>
                  </a:lnTo>
                  <a:lnTo>
                    <a:pt x="99" y="38"/>
                  </a:lnTo>
                  <a:lnTo>
                    <a:pt x="82" y="50"/>
                  </a:lnTo>
                  <a:lnTo>
                    <a:pt x="66" y="65"/>
                  </a:lnTo>
                  <a:lnTo>
                    <a:pt x="52" y="81"/>
                  </a:lnTo>
                  <a:lnTo>
                    <a:pt x="40" y="99"/>
                  </a:lnTo>
                  <a:lnTo>
                    <a:pt x="28" y="117"/>
                  </a:lnTo>
                  <a:lnTo>
                    <a:pt x="19" y="137"/>
                  </a:lnTo>
                  <a:lnTo>
                    <a:pt x="11" y="156"/>
                  </a:lnTo>
                  <a:lnTo>
                    <a:pt x="5" y="178"/>
                  </a:lnTo>
                  <a:lnTo>
                    <a:pt x="2" y="200"/>
                  </a:lnTo>
                  <a:lnTo>
                    <a:pt x="0" y="223"/>
                  </a:lnTo>
                  <a:lnTo>
                    <a:pt x="0" y="223"/>
                  </a:lnTo>
                  <a:lnTo>
                    <a:pt x="2" y="236"/>
                  </a:lnTo>
                  <a:lnTo>
                    <a:pt x="4" y="248"/>
                  </a:lnTo>
                  <a:lnTo>
                    <a:pt x="6" y="261"/>
                  </a:lnTo>
                  <a:lnTo>
                    <a:pt x="11" y="275"/>
                  </a:lnTo>
                  <a:lnTo>
                    <a:pt x="15" y="290"/>
                  </a:lnTo>
                  <a:lnTo>
                    <a:pt x="21" y="305"/>
                  </a:lnTo>
                  <a:lnTo>
                    <a:pt x="36" y="335"/>
                  </a:lnTo>
                  <a:lnTo>
                    <a:pt x="53" y="367"/>
                  </a:lnTo>
                  <a:lnTo>
                    <a:pt x="72" y="399"/>
                  </a:lnTo>
                  <a:lnTo>
                    <a:pt x="91" y="431"/>
                  </a:lnTo>
                  <a:lnTo>
                    <a:pt x="113" y="462"/>
                  </a:lnTo>
                  <a:lnTo>
                    <a:pt x="134" y="492"/>
                  </a:lnTo>
                  <a:lnTo>
                    <a:pt x="154" y="518"/>
                  </a:lnTo>
                  <a:lnTo>
                    <a:pt x="189" y="564"/>
                  </a:lnTo>
                  <a:lnTo>
                    <a:pt x="215" y="596"/>
                  </a:lnTo>
                  <a:lnTo>
                    <a:pt x="225" y="607"/>
                  </a:lnTo>
                  <a:lnTo>
                    <a:pt x="225" y="607"/>
                  </a:lnTo>
                  <a:lnTo>
                    <a:pt x="234" y="596"/>
                  </a:lnTo>
                  <a:lnTo>
                    <a:pt x="260" y="564"/>
                  </a:lnTo>
                  <a:lnTo>
                    <a:pt x="295" y="518"/>
                  </a:lnTo>
                  <a:lnTo>
                    <a:pt x="316" y="492"/>
                  </a:lnTo>
                  <a:lnTo>
                    <a:pt x="337" y="462"/>
                  </a:lnTo>
                  <a:lnTo>
                    <a:pt x="357" y="431"/>
                  </a:lnTo>
                  <a:lnTo>
                    <a:pt x="377" y="399"/>
                  </a:lnTo>
                  <a:lnTo>
                    <a:pt x="397" y="367"/>
                  </a:lnTo>
                  <a:lnTo>
                    <a:pt x="413" y="335"/>
                  </a:lnTo>
                  <a:lnTo>
                    <a:pt x="428" y="305"/>
                  </a:lnTo>
                  <a:lnTo>
                    <a:pt x="434" y="290"/>
                  </a:lnTo>
                  <a:lnTo>
                    <a:pt x="438" y="275"/>
                  </a:lnTo>
                  <a:lnTo>
                    <a:pt x="443" y="261"/>
                  </a:lnTo>
                  <a:lnTo>
                    <a:pt x="446" y="248"/>
                  </a:lnTo>
                  <a:lnTo>
                    <a:pt x="447" y="236"/>
                  </a:lnTo>
                  <a:lnTo>
                    <a:pt x="448" y="223"/>
                  </a:lnTo>
                  <a:lnTo>
                    <a:pt x="448" y="223"/>
                  </a:lnTo>
                  <a:lnTo>
                    <a:pt x="447" y="200"/>
                  </a:lnTo>
                  <a:lnTo>
                    <a:pt x="444" y="178"/>
                  </a:lnTo>
                  <a:lnTo>
                    <a:pt x="438" y="156"/>
                  </a:lnTo>
                  <a:lnTo>
                    <a:pt x="430" y="137"/>
                  </a:lnTo>
                  <a:lnTo>
                    <a:pt x="421" y="117"/>
                  </a:lnTo>
                  <a:lnTo>
                    <a:pt x="410" y="99"/>
                  </a:lnTo>
                  <a:lnTo>
                    <a:pt x="397" y="81"/>
                  </a:lnTo>
                  <a:lnTo>
                    <a:pt x="383" y="65"/>
                  </a:lnTo>
                  <a:lnTo>
                    <a:pt x="367" y="50"/>
                  </a:lnTo>
                  <a:lnTo>
                    <a:pt x="349" y="38"/>
                  </a:lnTo>
                  <a:lnTo>
                    <a:pt x="331" y="26"/>
                  </a:lnTo>
                  <a:lnTo>
                    <a:pt x="311" y="17"/>
                  </a:lnTo>
                  <a:lnTo>
                    <a:pt x="291" y="10"/>
                  </a:lnTo>
                  <a:lnTo>
                    <a:pt x="270" y="4"/>
                  </a:lnTo>
                  <a:lnTo>
                    <a:pt x="247" y="1"/>
                  </a:lnTo>
                  <a:lnTo>
                    <a:pt x="225" y="0"/>
                  </a:lnTo>
                  <a:lnTo>
                    <a:pt x="225" y="0"/>
                  </a:lnTo>
                  <a:close/>
                  <a:moveTo>
                    <a:pt x="225" y="288"/>
                  </a:moveTo>
                  <a:lnTo>
                    <a:pt x="225" y="288"/>
                  </a:lnTo>
                  <a:lnTo>
                    <a:pt x="217" y="288"/>
                  </a:lnTo>
                  <a:lnTo>
                    <a:pt x="210" y="286"/>
                  </a:lnTo>
                  <a:lnTo>
                    <a:pt x="203" y="284"/>
                  </a:lnTo>
                  <a:lnTo>
                    <a:pt x="197" y="282"/>
                  </a:lnTo>
                  <a:lnTo>
                    <a:pt x="185" y="275"/>
                  </a:lnTo>
                  <a:lnTo>
                    <a:pt x="174" y="267"/>
                  </a:lnTo>
                  <a:lnTo>
                    <a:pt x="165" y="255"/>
                  </a:lnTo>
                  <a:lnTo>
                    <a:pt x="158" y="244"/>
                  </a:lnTo>
                  <a:lnTo>
                    <a:pt x="156" y="237"/>
                  </a:lnTo>
                  <a:lnTo>
                    <a:pt x="155" y="230"/>
                  </a:lnTo>
                  <a:lnTo>
                    <a:pt x="154" y="223"/>
                  </a:lnTo>
                  <a:lnTo>
                    <a:pt x="152" y="216"/>
                  </a:lnTo>
                  <a:lnTo>
                    <a:pt x="152" y="216"/>
                  </a:lnTo>
                  <a:lnTo>
                    <a:pt x="154" y="208"/>
                  </a:lnTo>
                  <a:lnTo>
                    <a:pt x="155" y="201"/>
                  </a:lnTo>
                  <a:lnTo>
                    <a:pt x="156" y="194"/>
                  </a:lnTo>
                  <a:lnTo>
                    <a:pt x="158" y="187"/>
                  </a:lnTo>
                  <a:lnTo>
                    <a:pt x="165" y="176"/>
                  </a:lnTo>
                  <a:lnTo>
                    <a:pt x="174" y="164"/>
                  </a:lnTo>
                  <a:lnTo>
                    <a:pt x="185" y="156"/>
                  </a:lnTo>
                  <a:lnTo>
                    <a:pt x="197" y="149"/>
                  </a:lnTo>
                  <a:lnTo>
                    <a:pt x="203" y="147"/>
                  </a:lnTo>
                  <a:lnTo>
                    <a:pt x="210" y="146"/>
                  </a:lnTo>
                  <a:lnTo>
                    <a:pt x="217" y="145"/>
                  </a:lnTo>
                  <a:lnTo>
                    <a:pt x="225" y="144"/>
                  </a:lnTo>
                  <a:lnTo>
                    <a:pt x="225" y="144"/>
                  </a:lnTo>
                  <a:lnTo>
                    <a:pt x="232" y="145"/>
                  </a:lnTo>
                  <a:lnTo>
                    <a:pt x="239" y="146"/>
                  </a:lnTo>
                  <a:lnTo>
                    <a:pt x="246" y="147"/>
                  </a:lnTo>
                  <a:lnTo>
                    <a:pt x="253" y="149"/>
                  </a:lnTo>
                  <a:lnTo>
                    <a:pt x="265" y="156"/>
                  </a:lnTo>
                  <a:lnTo>
                    <a:pt x="276" y="164"/>
                  </a:lnTo>
                  <a:lnTo>
                    <a:pt x="284" y="176"/>
                  </a:lnTo>
                  <a:lnTo>
                    <a:pt x="291" y="187"/>
                  </a:lnTo>
                  <a:lnTo>
                    <a:pt x="293" y="194"/>
                  </a:lnTo>
                  <a:lnTo>
                    <a:pt x="295" y="201"/>
                  </a:lnTo>
                  <a:lnTo>
                    <a:pt x="296" y="208"/>
                  </a:lnTo>
                  <a:lnTo>
                    <a:pt x="296" y="216"/>
                  </a:lnTo>
                  <a:lnTo>
                    <a:pt x="296" y="216"/>
                  </a:lnTo>
                  <a:lnTo>
                    <a:pt x="296" y="223"/>
                  </a:lnTo>
                  <a:lnTo>
                    <a:pt x="295" y="230"/>
                  </a:lnTo>
                  <a:lnTo>
                    <a:pt x="293" y="237"/>
                  </a:lnTo>
                  <a:lnTo>
                    <a:pt x="291" y="244"/>
                  </a:lnTo>
                  <a:lnTo>
                    <a:pt x="284" y="255"/>
                  </a:lnTo>
                  <a:lnTo>
                    <a:pt x="276" y="267"/>
                  </a:lnTo>
                  <a:lnTo>
                    <a:pt x="265" y="275"/>
                  </a:lnTo>
                  <a:lnTo>
                    <a:pt x="253" y="282"/>
                  </a:lnTo>
                  <a:lnTo>
                    <a:pt x="246" y="284"/>
                  </a:lnTo>
                  <a:lnTo>
                    <a:pt x="239" y="286"/>
                  </a:lnTo>
                  <a:lnTo>
                    <a:pt x="232" y="288"/>
                  </a:lnTo>
                  <a:lnTo>
                    <a:pt x="225" y="288"/>
                  </a:lnTo>
                  <a:lnTo>
                    <a:pt x="225" y="288"/>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a:p>
          </p:txBody>
        </p:sp>
        <p:sp>
          <p:nvSpPr>
            <p:cNvPr id="30" name="Freeform 14"/>
            <p:cNvSpPr>
              <a:spLocks/>
            </p:cNvSpPr>
            <p:nvPr userDrawn="1"/>
          </p:nvSpPr>
          <p:spPr bwMode="auto">
            <a:xfrm>
              <a:off x="3179" y="2138"/>
              <a:ext cx="294" cy="123"/>
            </a:xfrm>
            <a:custGeom>
              <a:avLst/>
              <a:gdLst>
                <a:gd name="T0" fmla="*/ 587 w 587"/>
                <a:gd name="T1" fmla="*/ 242 h 244"/>
                <a:gd name="T2" fmla="*/ 577 w 587"/>
                <a:gd name="T3" fmla="*/ 226 h 244"/>
                <a:gd name="T4" fmla="*/ 570 w 587"/>
                <a:gd name="T5" fmla="*/ 207 h 244"/>
                <a:gd name="T6" fmla="*/ 562 w 587"/>
                <a:gd name="T7" fmla="*/ 169 h 244"/>
                <a:gd name="T8" fmla="*/ 561 w 587"/>
                <a:gd name="T9" fmla="*/ 138 h 244"/>
                <a:gd name="T10" fmla="*/ 561 w 587"/>
                <a:gd name="T11" fmla="*/ 82 h 244"/>
                <a:gd name="T12" fmla="*/ 560 w 587"/>
                <a:gd name="T13" fmla="*/ 74 h 244"/>
                <a:gd name="T14" fmla="*/ 557 w 587"/>
                <a:gd name="T15" fmla="*/ 58 h 244"/>
                <a:gd name="T16" fmla="*/ 551 w 587"/>
                <a:gd name="T17" fmla="*/ 43 h 244"/>
                <a:gd name="T18" fmla="*/ 541 w 587"/>
                <a:gd name="T19" fmla="*/ 30 h 244"/>
                <a:gd name="T20" fmla="*/ 531 w 587"/>
                <a:gd name="T21" fmla="*/ 18 h 244"/>
                <a:gd name="T22" fmla="*/ 517 w 587"/>
                <a:gd name="T23" fmla="*/ 9 h 244"/>
                <a:gd name="T24" fmla="*/ 502 w 587"/>
                <a:gd name="T25" fmla="*/ 3 h 244"/>
                <a:gd name="T26" fmla="*/ 486 w 587"/>
                <a:gd name="T27" fmla="*/ 0 h 244"/>
                <a:gd name="T28" fmla="*/ 82 w 587"/>
                <a:gd name="T29" fmla="*/ 0 h 244"/>
                <a:gd name="T30" fmla="*/ 74 w 587"/>
                <a:gd name="T31" fmla="*/ 0 h 244"/>
                <a:gd name="T32" fmla="*/ 57 w 587"/>
                <a:gd name="T33" fmla="*/ 3 h 244"/>
                <a:gd name="T34" fmla="*/ 43 w 587"/>
                <a:gd name="T35" fmla="*/ 9 h 244"/>
                <a:gd name="T36" fmla="*/ 30 w 587"/>
                <a:gd name="T37" fmla="*/ 18 h 244"/>
                <a:gd name="T38" fmla="*/ 18 w 587"/>
                <a:gd name="T39" fmla="*/ 30 h 244"/>
                <a:gd name="T40" fmla="*/ 9 w 587"/>
                <a:gd name="T41" fmla="*/ 43 h 244"/>
                <a:gd name="T42" fmla="*/ 3 w 587"/>
                <a:gd name="T43" fmla="*/ 58 h 244"/>
                <a:gd name="T44" fmla="*/ 0 w 587"/>
                <a:gd name="T45" fmla="*/ 74 h 244"/>
                <a:gd name="T46" fmla="*/ 0 w 587"/>
                <a:gd name="T47" fmla="*/ 124 h 244"/>
                <a:gd name="T48" fmla="*/ 0 w 587"/>
                <a:gd name="T49" fmla="*/ 134 h 244"/>
                <a:gd name="T50" fmla="*/ 3 w 587"/>
                <a:gd name="T51" fmla="*/ 150 h 244"/>
                <a:gd name="T52" fmla="*/ 9 w 587"/>
                <a:gd name="T53" fmla="*/ 165 h 244"/>
                <a:gd name="T54" fmla="*/ 18 w 587"/>
                <a:gd name="T55" fmla="*/ 177 h 244"/>
                <a:gd name="T56" fmla="*/ 30 w 587"/>
                <a:gd name="T57" fmla="*/ 189 h 244"/>
                <a:gd name="T58" fmla="*/ 43 w 587"/>
                <a:gd name="T59" fmla="*/ 197 h 244"/>
                <a:gd name="T60" fmla="*/ 57 w 587"/>
                <a:gd name="T61" fmla="*/ 204 h 244"/>
                <a:gd name="T62" fmla="*/ 74 w 587"/>
                <a:gd name="T63" fmla="*/ 207 h 244"/>
                <a:gd name="T64" fmla="*/ 478 w 587"/>
                <a:gd name="T65" fmla="*/ 207 h 244"/>
                <a:gd name="T66" fmla="*/ 486 w 587"/>
                <a:gd name="T67" fmla="*/ 207 h 244"/>
                <a:gd name="T68" fmla="*/ 502 w 587"/>
                <a:gd name="T69" fmla="*/ 204 h 244"/>
                <a:gd name="T70" fmla="*/ 509 w 587"/>
                <a:gd name="T71" fmla="*/ 202 h 244"/>
                <a:gd name="T72" fmla="*/ 531 w 587"/>
                <a:gd name="T73" fmla="*/ 210 h 244"/>
                <a:gd name="T74" fmla="*/ 568 w 587"/>
                <a:gd name="T75" fmla="*/ 230 h 244"/>
                <a:gd name="T76" fmla="*/ 586 w 587"/>
                <a:gd name="T77" fmla="*/ 244 h 244"/>
                <a:gd name="T78" fmla="*/ 587 w 587"/>
                <a:gd name="T79" fmla="*/ 244 h 244"/>
                <a:gd name="T80" fmla="*/ 587 w 587"/>
                <a:gd name="T81" fmla="*/ 24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587" y="242"/>
                  </a:moveTo>
                  <a:lnTo>
                    <a:pt x="587" y="242"/>
                  </a:lnTo>
                  <a:lnTo>
                    <a:pt x="582" y="235"/>
                  </a:lnTo>
                  <a:lnTo>
                    <a:pt x="577" y="226"/>
                  </a:lnTo>
                  <a:lnTo>
                    <a:pt x="574" y="217"/>
                  </a:lnTo>
                  <a:lnTo>
                    <a:pt x="570" y="207"/>
                  </a:lnTo>
                  <a:lnTo>
                    <a:pt x="566" y="188"/>
                  </a:lnTo>
                  <a:lnTo>
                    <a:pt x="562" y="169"/>
                  </a:lnTo>
                  <a:lnTo>
                    <a:pt x="561" y="152"/>
                  </a:lnTo>
                  <a:lnTo>
                    <a:pt x="561" y="138"/>
                  </a:lnTo>
                  <a:lnTo>
                    <a:pt x="561" y="124"/>
                  </a:lnTo>
                  <a:lnTo>
                    <a:pt x="561" y="82"/>
                  </a:lnTo>
                  <a:lnTo>
                    <a:pt x="561" y="82"/>
                  </a:lnTo>
                  <a:lnTo>
                    <a:pt x="560" y="74"/>
                  </a:lnTo>
                  <a:lnTo>
                    <a:pt x="559" y="66"/>
                  </a:lnTo>
                  <a:lnTo>
                    <a:pt x="557" y="58"/>
                  </a:lnTo>
                  <a:lnTo>
                    <a:pt x="554" y="50"/>
                  </a:lnTo>
                  <a:lnTo>
                    <a:pt x="551" y="43"/>
                  </a:lnTo>
                  <a:lnTo>
                    <a:pt x="547" y="36"/>
                  </a:lnTo>
                  <a:lnTo>
                    <a:pt x="541" y="30"/>
                  </a:lnTo>
                  <a:lnTo>
                    <a:pt x="537" y="24"/>
                  </a:lnTo>
                  <a:lnTo>
                    <a:pt x="531" y="18"/>
                  </a:lnTo>
                  <a:lnTo>
                    <a:pt x="524" y="14"/>
                  </a:lnTo>
                  <a:lnTo>
                    <a:pt x="517" y="9"/>
                  </a:lnTo>
                  <a:lnTo>
                    <a:pt x="510" y="6"/>
                  </a:lnTo>
                  <a:lnTo>
                    <a:pt x="502" y="3"/>
                  </a:lnTo>
                  <a:lnTo>
                    <a:pt x="495" y="1"/>
                  </a:lnTo>
                  <a:lnTo>
                    <a:pt x="486" y="0"/>
                  </a:lnTo>
                  <a:lnTo>
                    <a:pt x="478" y="0"/>
                  </a:lnTo>
                  <a:lnTo>
                    <a:pt x="82" y="0"/>
                  </a:lnTo>
                  <a:lnTo>
                    <a:pt x="82" y="0"/>
                  </a:lnTo>
                  <a:lnTo>
                    <a:pt x="74" y="0"/>
                  </a:lnTo>
                  <a:lnTo>
                    <a:pt x="66" y="1"/>
                  </a:lnTo>
                  <a:lnTo>
                    <a:pt x="57" y="3"/>
                  </a:lnTo>
                  <a:lnTo>
                    <a:pt x="49" y="6"/>
                  </a:lnTo>
                  <a:lnTo>
                    <a:pt x="43" y="9"/>
                  </a:lnTo>
                  <a:lnTo>
                    <a:pt x="36" y="14"/>
                  </a:lnTo>
                  <a:lnTo>
                    <a:pt x="30" y="18"/>
                  </a:lnTo>
                  <a:lnTo>
                    <a:pt x="24" y="24"/>
                  </a:lnTo>
                  <a:lnTo>
                    <a:pt x="18" y="30"/>
                  </a:lnTo>
                  <a:lnTo>
                    <a:pt x="14" y="36"/>
                  </a:lnTo>
                  <a:lnTo>
                    <a:pt x="9" y="43"/>
                  </a:lnTo>
                  <a:lnTo>
                    <a:pt x="6" y="50"/>
                  </a:lnTo>
                  <a:lnTo>
                    <a:pt x="3" y="58"/>
                  </a:lnTo>
                  <a:lnTo>
                    <a:pt x="1" y="66"/>
                  </a:lnTo>
                  <a:lnTo>
                    <a:pt x="0" y="74"/>
                  </a:lnTo>
                  <a:lnTo>
                    <a:pt x="0" y="82"/>
                  </a:lnTo>
                  <a:lnTo>
                    <a:pt x="0" y="124"/>
                  </a:lnTo>
                  <a:lnTo>
                    <a:pt x="0" y="124"/>
                  </a:lnTo>
                  <a:lnTo>
                    <a:pt x="0" y="134"/>
                  </a:lnTo>
                  <a:lnTo>
                    <a:pt x="1" y="142"/>
                  </a:lnTo>
                  <a:lnTo>
                    <a:pt x="3" y="150"/>
                  </a:lnTo>
                  <a:lnTo>
                    <a:pt x="6" y="157"/>
                  </a:lnTo>
                  <a:lnTo>
                    <a:pt x="9" y="165"/>
                  </a:lnTo>
                  <a:lnTo>
                    <a:pt x="14" y="171"/>
                  </a:lnTo>
                  <a:lnTo>
                    <a:pt x="18" y="177"/>
                  </a:lnTo>
                  <a:lnTo>
                    <a:pt x="24" y="183"/>
                  </a:lnTo>
                  <a:lnTo>
                    <a:pt x="30" y="189"/>
                  </a:lnTo>
                  <a:lnTo>
                    <a:pt x="36" y="194"/>
                  </a:lnTo>
                  <a:lnTo>
                    <a:pt x="43" y="197"/>
                  </a:lnTo>
                  <a:lnTo>
                    <a:pt x="49" y="200"/>
                  </a:lnTo>
                  <a:lnTo>
                    <a:pt x="57" y="204"/>
                  </a:lnTo>
                  <a:lnTo>
                    <a:pt x="66" y="206"/>
                  </a:lnTo>
                  <a:lnTo>
                    <a:pt x="74" y="207"/>
                  </a:lnTo>
                  <a:lnTo>
                    <a:pt x="82" y="207"/>
                  </a:lnTo>
                  <a:lnTo>
                    <a:pt x="478" y="207"/>
                  </a:lnTo>
                  <a:lnTo>
                    <a:pt x="478" y="207"/>
                  </a:lnTo>
                  <a:lnTo>
                    <a:pt x="486" y="207"/>
                  </a:lnTo>
                  <a:lnTo>
                    <a:pt x="494" y="206"/>
                  </a:lnTo>
                  <a:lnTo>
                    <a:pt x="502" y="204"/>
                  </a:lnTo>
                  <a:lnTo>
                    <a:pt x="509" y="202"/>
                  </a:lnTo>
                  <a:lnTo>
                    <a:pt x="509" y="202"/>
                  </a:lnTo>
                  <a:lnTo>
                    <a:pt x="521" y="205"/>
                  </a:lnTo>
                  <a:lnTo>
                    <a:pt x="531" y="210"/>
                  </a:lnTo>
                  <a:lnTo>
                    <a:pt x="549" y="219"/>
                  </a:lnTo>
                  <a:lnTo>
                    <a:pt x="568" y="230"/>
                  </a:lnTo>
                  <a:lnTo>
                    <a:pt x="586" y="244"/>
                  </a:lnTo>
                  <a:lnTo>
                    <a:pt x="586" y="244"/>
                  </a:lnTo>
                  <a:lnTo>
                    <a:pt x="587" y="244"/>
                  </a:lnTo>
                  <a:lnTo>
                    <a:pt x="587" y="244"/>
                  </a:lnTo>
                  <a:lnTo>
                    <a:pt x="587" y="242"/>
                  </a:lnTo>
                  <a:lnTo>
                    <a:pt x="587" y="242"/>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a:p>
          </p:txBody>
        </p:sp>
        <p:sp>
          <p:nvSpPr>
            <p:cNvPr id="31" name="Freeform 15"/>
            <p:cNvSpPr>
              <a:spLocks/>
            </p:cNvSpPr>
            <p:nvPr userDrawn="1"/>
          </p:nvSpPr>
          <p:spPr bwMode="auto">
            <a:xfrm>
              <a:off x="3159" y="2004"/>
              <a:ext cx="294" cy="122"/>
            </a:xfrm>
            <a:custGeom>
              <a:avLst/>
              <a:gdLst>
                <a:gd name="T0" fmla="*/ 0 w 587"/>
                <a:gd name="T1" fmla="*/ 243 h 244"/>
                <a:gd name="T2" fmla="*/ 10 w 587"/>
                <a:gd name="T3" fmla="*/ 227 h 244"/>
                <a:gd name="T4" fmla="*/ 17 w 587"/>
                <a:gd name="T5" fmla="*/ 208 h 244"/>
                <a:gd name="T6" fmla="*/ 25 w 587"/>
                <a:gd name="T7" fmla="*/ 170 h 244"/>
                <a:gd name="T8" fmla="*/ 26 w 587"/>
                <a:gd name="T9" fmla="*/ 139 h 244"/>
                <a:gd name="T10" fmla="*/ 26 w 587"/>
                <a:gd name="T11" fmla="*/ 82 h 244"/>
                <a:gd name="T12" fmla="*/ 27 w 587"/>
                <a:gd name="T13" fmla="*/ 74 h 244"/>
                <a:gd name="T14" fmla="*/ 30 w 587"/>
                <a:gd name="T15" fmla="*/ 58 h 244"/>
                <a:gd name="T16" fmla="*/ 36 w 587"/>
                <a:gd name="T17" fmla="*/ 43 h 244"/>
                <a:gd name="T18" fmla="*/ 46 w 587"/>
                <a:gd name="T19" fmla="*/ 29 h 244"/>
                <a:gd name="T20" fmla="*/ 56 w 587"/>
                <a:gd name="T21" fmla="*/ 19 h 244"/>
                <a:gd name="T22" fmla="*/ 70 w 587"/>
                <a:gd name="T23" fmla="*/ 10 h 244"/>
                <a:gd name="T24" fmla="*/ 85 w 587"/>
                <a:gd name="T25" fmla="*/ 4 h 244"/>
                <a:gd name="T26" fmla="*/ 101 w 587"/>
                <a:gd name="T27" fmla="*/ 1 h 244"/>
                <a:gd name="T28" fmla="*/ 505 w 587"/>
                <a:gd name="T29" fmla="*/ 0 h 244"/>
                <a:gd name="T30" fmla="*/ 513 w 587"/>
                <a:gd name="T31" fmla="*/ 1 h 244"/>
                <a:gd name="T32" fmla="*/ 529 w 587"/>
                <a:gd name="T33" fmla="*/ 4 h 244"/>
                <a:gd name="T34" fmla="*/ 544 w 587"/>
                <a:gd name="T35" fmla="*/ 10 h 244"/>
                <a:gd name="T36" fmla="*/ 557 w 587"/>
                <a:gd name="T37" fmla="*/ 19 h 244"/>
                <a:gd name="T38" fmla="*/ 569 w 587"/>
                <a:gd name="T39" fmla="*/ 29 h 244"/>
                <a:gd name="T40" fmla="*/ 578 w 587"/>
                <a:gd name="T41" fmla="*/ 43 h 244"/>
                <a:gd name="T42" fmla="*/ 584 w 587"/>
                <a:gd name="T43" fmla="*/ 58 h 244"/>
                <a:gd name="T44" fmla="*/ 587 w 587"/>
                <a:gd name="T45" fmla="*/ 74 h 244"/>
                <a:gd name="T46" fmla="*/ 587 w 587"/>
                <a:gd name="T47" fmla="*/ 125 h 244"/>
                <a:gd name="T48" fmla="*/ 587 w 587"/>
                <a:gd name="T49" fmla="*/ 133 h 244"/>
                <a:gd name="T50" fmla="*/ 584 w 587"/>
                <a:gd name="T51" fmla="*/ 149 h 244"/>
                <a:gd name="T52" fmla="*/ 578 w 587"/>
                <a:gd name="T53" fmla="*/ 164 h 244"/>
                <a:gd name="T54" fmla="*/ 569 w 587"/>
                <a:gd name="T55" fmla="*/ 178 h 244"/>
                <a:gd name="T56" fmla="*/ 557 w 587"/>
                <a:gd name="T57" fmla="*/ 188 h 244"/>
                <a:gd name="T58" fmla="*/ 544 w 587"/>
                <a:gd name="T59" fmla="*/ 198 h 244"/>
                <a:gd name="T60" fmla="*/ 529 w 587"/>
                <a:gd name="T61" fmla="*/ 205 h 244"/>
                <a:gd name="T62" fmla="*/ 513 w 587"/>
                <a:gd name="T63" fmla="*/ 207 h 244"/>
                <a:gd name="T64" fmla="*/ 109 w 587"/>
                <a:gd name="T65" fmla="*/ 208 h 244"/>
                <a:gd name="T66" fmla="*/ 101 w 587"/>
                <a:gd name="T67" fmla="*/ 207 h 244"/>
                <a:gd name="T68" fmla="*/ 85 w 587"/>
                <a:gd name="T69" fmla="*/ 205 h 244"/>
                <a:gd name="T70" fmla="*/ 78 w 587"/>
                <a:gd name="T71" fmla="*/ 202 h 244"/>
                <a:gd name="T72" fmla="*/ 56 w 587"/>
                <a:gd name="T73" fmla="*/ 209 h 244"/>
                <a:gd name="T74" fmla="*/ 19 w 587"/>
                <a:gd name="T75" fmla="*/ 231 h 244"/>
                <a:gd name="T76" fmla="*/ 1 w 587"/>
                <a:gd name="T77" fmla="*/ 244 h 244"/>
                <a:gd name="T78" fmla="*/ 0 w 587"/>
                <a:gd name="T79" fmla="*/ 244 h 244"/>
                <a:gd name="T80" fmla="*/ 0 w 587"/>
                <a:gd name="T81" fmla="*/ 24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7" h="244">
                  <a:moveTo>
                    <a:pt x="0" y="243"/>
                  </a:moveTo>
                  <a:lnTo>
                    <a:pt x="0" y="243"/>
                  </a:lnTo>
                  <a:lnTo>
                    <a:pt x="5" y="235"/>
                  </a:lnTo>
                  <a:lnTo>
                    <a:pt x="10" y="227"/>
                  </a:lnTo>
                  <a:lnTo>
                    <a:pt x="13" y="217"/>
                  </a:lnTo>
                  <a:lnTo>
                    <a:pt x="17" y="208"/>
                  </a:lnTo>
                  <a:lnTo>
                    <a:pt x="21" y="188"/>
                  </a:lnTo>
                  <a:lnTo>
                    <a:pt x="25" y="170"/>
                  </a:lnTo>
                  <a:lnTo>
                    <a:pt x="26" y="153"/>
                  </a:lnTo>
                  <a:lnTo>
                    <a:pt x="26" y="139"/>
                  </a:lnTo>
                  <a:lnTo>
                    <a:pt x="26" y="125"/>
                  </a:lnTo>
                  <a:lnTo>
                    <a:pt x="26" y="82"/>
                  </a:lnTo>
                  <a:lnTo>
                    <a:pt x="26" y="82"/>
                  </a:lnTo>
                  <a:lnTo>
                    <a:pt x="27" y="74"/>
                  </a:lnTo>
                  <a:lnTo>
                    <a:pt x="28" y="66"/>
                  </a:lnTo>
                  <a:lnTo>
                    <a:pt x="30" y="58"/>
                  </a:lnTo>
                  <a:lnTo>
                    <a:pt x="33" y="50"/>
                  </a:lnTo>
                  <a:lnTo>
                    <a:pt x="36" y="43"/>
                  </a:lnTo>
                  <a:lnTo>
                    <a:pt x="40" y="36"/>
                  </a:lnTo>
                  <a:lnTo>
                    <a:pt x="46" y="29"/>
                  </a:lnTo>
                  <a:lnTo>
                    <a:pt x="50" y="24"/>
                  </a:lnTo>
                  <a:lnTo>
                    <a:pt x="56" y="19"/>
                  </a:lnTo>
                  <a:lnTo>
                    <a:pt x="63" y="14"/>
                  </a:lnTo>
                  <a:lnTo>
                    <a:pt x="70" y="10"/>
                  </a:lnTo>
                  <a:lnTo>
                    <a:pt x="77" y="6"/>
                  </a:lnTo>
                  <a:lnTo>
                    <a:pt x="85" y="4"/>
                  </a:lnTo>
                  <a:lnTo>
                    <a:pt x="92" y="2"/>
                  </a:lnTo>
                  <a:lnTo>
                    <a:pt x="101" y="1"/>
                  </a:lnTo>
                  <a:lnTo>
                    <a:pt x="109" y="0"/>
                  </a:lnTo>
                  <a:lnTo>
                    <a:pt x="505" y="0"/>
                  </a:lnTo>
                  <a:lnTo>
                    <a:pt x="505" y="0"/>
                  </a:lnTo>
                  <a:lnTo>
                    <a:pt x="513" y="1"/>
                  </a:lnTo>
                  <a:lnTo>
                    <a:pt x="521" y="2"/>
                  </a:lnTo>
                  <a:lnTo>
                    <a:pt x="529" y="4"/>
                  </a:lnTo>
                  <a:lnTo>
                    <a:pt x="538" y="6"/>
                  </a:lnTo>
                  <a:lnTo>
                    <a:pt x="544" y="10"/>
                  </a:lnTo>
                  <a:lnTo>
                    <a:pt x="551" y="14"/>
                  </a:lnTo>
                  <a:lnTo>
                    <a:pt x="557" y="19"/>
                  </a:lnTo>
                  <a:lnTo>
                    <a:pt x="563" y="24"/>
                  </a:lnTo>
                  <a:lnTo>
                    <a:pt x="569" y="29"/>
                  </a:lnTo>
                  <a:lnTo>
                    <a:pt x="573" y="36"/>
                  </a:lnTo>
                  <a:lnTo>
                    <a:pt x="578" y="43"/>
                  </a:lnTo>
                  <a:lnTo>
                    <a:pt x="581" y="50"/>
                  </a:lnTo>
                  <a:lnTo>
                    <a:pt x="584" y="58"/>
                  </a:lnTo>
                  <a:lnTo>
                    <a:pt x="586" y="66"/>
                  </a:lnTo>
                  <a:lnTo>
                    <a:pt x="587" y="74"/>
                  </a:lnTo>
                  <a:lnTo>
                    <a:pt x="587" y="82"/>
                  </a:lnTo>
                  <a:lnTo>
                    <a:pt x="587" y="125"/>
                  </a:lnTo>
                  <a:lnTo>
                    <a:pt x="587" y="125"/>
                  </a:lnTo>
                  <a:lnTo>
                    <a:pt x="587" y="133"/>
                  </a:lnTo>
                  <a:lnTo>
                    <a:pt x="586" y="142"/>
                  </a:lnTo>
                  <a:lnTo>
                    <a:pt x="584" y="149"/>
                  </a:lnTo>
                  <a:lnTo>
                    <a:pt x="581" y="157"/>
                  </a:lnTo>
                  <a:lnTo>
                    <a:pt x="578" y="164"/>
                  </a:lnTo>
                  <a:lnTo>
                    <a:pt x="573" y="171"/>
                  </a:lnTo>
                  <a:lnTo>
                    <a:pt x="569" y="178"/>
                  </a:lnTo>
                  <a:lnTo>
                    <a:pt x="563" y="184"/>
                  </a:lnTo>
                  <a:lnTo>
                    <a:pt x="557" y="188"/>
                  </a:lnTo>
                  <a:lnTo>
                    <a:pt x="551" y="194"/>
                  </a:lnTo>
                  <a:lnTo>
                    <a:pt x="544" y="198"/>
                  </a:lnTo>
                  <a:lnTo>
                    <a:pt x="538" y="201"/>
                  </a:lnTo>
                  <a:lnTo>
                    <a:pt x="529" y="205"/>
                  </a:lnTo>
                  <a:lnTo>
                    <a:pt x="521" y="206"/>
                  </a:lnTo>
                  <a:lnTo>
                    <a:pt x="513" y="207"/>
                  </a:lnTo>
                  <a:lnTo>
                    <a:pt x="505" y="208"/>
                  </a:lnTo>
                  <a:lnTo>
                    <a:pt x="109" y="208"/>
                  </a:lnTo>
                  <a:lnTo>
                    <a:pt x="109" y="208"/>
                  </a:lnTo>
                  <a:lnTo>
                    <a:pt x="101" y="207"/>
                  </a:lnTo>
                  <a:lnTo>
                    <a:pt x="93" y="206"/>
                  </a:lnTo>
                  <a:lnTo>
                    <a:pt x="85" y="205"/>
                  </a:lnTo>
                  <a:lnTo>
                    <a:pt x="78" y="202"/>
                  </a:lnTo>
                  <a:lnTo>
                    <a:pt x="78" y="202"/>
                  </a:lnTo>
                  <a:lnTo>
                    <a:pt x="66" y="206"/>
                  </a:lnTo>
                  <a:lnTo>
                    <a:pt x="56" y="209"/>
                  </a:lnTo>
                  <a:lnTo>
                    <a:pt x="38" y="220"/>
                  </a:lnTo>
                  <a:lnTo>
                    <a:pt x="19" y="231"/>
                  </a:lnTo>
                  <a:lnTo>
                    <a:pt x="1" y="244"/>
                  </a:lnTo>
                  <a:lnTo>
                    <a:pt x="1" y="244"/>
                  </a:lnTo>
                  <a:lnTo>
                    <a:pt x="0" y="244"/>
                  </a:lnTo>
                  <a:lnTo>
                    <a:pt x="0" y="244"/>
                  </a:lnTo>
                  <a:lnTo>
                    <a:pt x="0" y="243"/>
                  </a:lnTo>
                  <a:lnTo>
                    <a:pt x="0" y="243"/>
                  </a:lnTo>
                  <a:close/>
                </a:path>
              </a:pathLst>
            </a:custGeom>
            <a:noFill/>
            <a:ln w="11113">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a:p>
          </p:txBody>
        </p:sp>
        <p:sp>
          <p:nvSpPr>
            <p:cNvPr id="192" name="Freeform 16"/>
            <p:cNvSpPr>
              <a:spLocks/>
            </p:cNvSpPr>
            <p:nvPr userDrawn="1"/>
          </p:nvSpPr>
          <p:spPr bwMode="auto">
            <a:xfrm>
              <a:off x="3276" y="2180"/>
              <a:ext cx="26" cy="26"/>
            </a:xfrm>
            <a:custGeom>
              <a:avLst/>
              <a:gdLst>
                <a:gd name="T0" fmla="*/ 51 w 51"/>
                <a:gd name="T1" fmla="*/ 26 h 52"/>
                <a:gd name="T2" fmla="*/ 51 w 51"/>
                <a:gd name="T3" fmla="*/ 26 h 52"/>
                <a:gd name="T4" fmla="*/ 51 w 51"/>
                <a:gd name="T5" fmla="*/ 31 h 52"/>
                <a:gd name="T6" fmla="*/ 49 w 51"/>
                <a:gd name="T7" fmla="*/ 36 h 52"/>
                <a:gd name="T8" fmla="*/ 47 w 51"/>
                <a:gd name="T9" fmla="*/ 40 h 52"/>
                <a:gd name="T10" fmla="*/ 45 w 51"/>
                <a:gd name="T11" fmla="*/ 44 h 52"/>
                <a:gd name="T12" fmla="*/ 40 w 51"/>
                <a:gd name="T13" fmla="*/ 47 h 52"/>
                <a:gd name="T14" fmla="*/ 36 w 51"/>
                <a:gd name="T15" fmla="*/ 49 h 52"/>
                <a:gd name="T16" fmla="*/ 31 w 51"/>
                <a:gd name="T17" fmla="*/ 52 h 52"/>
                <a:gd name="T18" fmla="*/ 26 w 51"/>
                <a:gd name="T19" fmla="*/ 52 h 52"/>
                <a:gd name="T20" fmla="*/ 26 w 51"/>
                <a:gd name="T21" fmla="*/ 52 h 52"/>
                <a:gd name="T22" fmla="*/ 20 w 51"/>
                <a:gd name="T23" fmla="*/ 52 h 52"/>
                <a:gd name="T24" fmla="*/ 16 w 51"/>
                <a:gd name="T25" fmla="*/ 49 h 52"/>
                <a:gd name="T26" fmla="*/ 11 w 51"/>
                <a:gd name="T27" fmla="*/ 47 h 52"/>
                <a:gd name="T28" fmla="*/ 8 w 51"/>
                <a:gd name="T29" fmla="*/ 44 h 52"/>
                <a:gd name="T30" fmla="*/ 4 w 51"/>
                <a:gd name="T31" fmla="*/ 40 h 52"/>
                <a:gd name="T32" fmla="*/ 2 w 51"/>
                <a:gd name="T33" fmla="*/ 36 h 52"/>
                <a:gd name="T34" fmla="*/ 1 w 51"/>
                <a:gd name="T35" fmla="*/ 31 h 52"/>
                <a:gd name="T36" fmla="*/ 0 w 51"/>
                <a:gd name="T37" fmla="*/ 26 h 52"/>
                <a:gd name="T38" fmla="*/ 0 w 51"/>
                <a:gd name="T39" fmla="*/ 26 h 52"/>
                <a:gd name="T40" fmla="*/ 1 w 51"/>
                <a:gd name="T41" fmla="*/ 21 h 52"/>
                <a:gd name="T42" fmla="*/ 2 w 51"/>
                <a:gd name="T43" fmla="*/ 16 h 52"/>
                <a:gd name="T44" fmla="*/ 4 w 51"/>
                <a:gd name="T45" fmla="*/ 11 h 52"/>
                <a:gd name="T46" fmla="*/ 8 w 51"/>
                <a:gd name="T47" fmla="*/ 8 h 52"/>
                <a:gd name="T48" fmla="*/ 11 w 51"/>
                <a:gd name="T49" fmla="*/ 5 h 52"/>
                <a:gd name="T50" fmla="*/ 16 w 51"/>
                <a:gd name="T51" fmla="*/ 2 h 52"/>
                <a:gd name="T52" fmla="*/ 20 w 51"/>
                <a:gd name="T53" fmla="*/ 1 h 52"/>
                <a:gd name="T54" fmla="*/ 26 w 51"/>
                <a:gd name="T55" fmla="*/ 0 h 52"/>
                <a:gd name="T56" fmla="*/ 26 w 51"/>
                <a:gd name="T57" fmla="*/ 0 h 52"/>
                <a:gd name="T58" fmla="*/ 31 w 51"/>
                <a:gd name="T59" fmla="*/ 1 h 52"/>
                <a:gd name="T60" fmla="*/ 36 w 51"/>
                <a:gd name="T61" fmla="*/ 2 h 52"/>
                <a:gd name="T62" fmla="*/ 40 w 51"/>
                <a:gd name="T63" fmla="*/ 5 h 52"/>
                <a:gd name="T64" fmla="*/ 45 w 51"/>
                <a:gd name="T65" fmla="*/ 8 h 52"/>
                <a:gd name="T66" fmla="*/ 47 w 51"/>
                <a:gd name="T67" fmla="*/ 11 h 52"/>
                <a:gd name="T68" fmla="*/ 49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49" y="36"/>
                  </a:lnTo>
                  <a:lnTo>
                    <a:pt x="47" y="40"/>
                  </a:lnTo>
                  <a:lnTo>
                    <a:pt x="45" y="44"/>
                  </a:lnTo>
                  <a:lnTo>
                    <a:pt x="40" y="47"/>
                  </a:lnTo>
                  <a:lnTo>
                    <a:pt x="36" y="49"/>
                  </a:lnTo>
                  <a:lnTo>
                    <a:pt x="31" y="52"/>
                  </a:lnTo>
                  <a:lnTo>
                    <a:pt x="26" y="52"/>
                  </a:lnTo>
                  <a:lnTo>
                    <a:pt x="26" y="52"/>
                  </a:lnTo>
                  <a:lnTo>
                    <a:pt x="20" y="52"/>
                  </a:lnTo>
                  <a:lnTo>
                    <a:pt x="16" y="49"/>
                  </a:lnTo>
                  <a:lnTo>
                    <a:pt x="11" y="47"/>
                  </a:lnTo>
                  <a:lnTo>
                    <a:pt x="8" y="44"/>
                  </a:lnTo>
                  <a:lnTo>
                    <a:pt x="4" y="40"/>
                  </a:lnTo>
                  <a:lnTo>
                    <a:pt x="2" y="36"/>
                  </a:lnTo>
                  <a:lnTo>
                    <a:pt x="1" y="31"/>
                  </a:lnTo>
                  <a:lnTo>
                    <a:pt x="0" y="26"/>
                  </a:lnTo>
                  <a:lnTo>
                    <a:pt x="0" y="26"/>
                  </a:lnTo>
                  <a:lnTo>
                    <a:pt x="1" y="21"/>
                  </a:lnTo>
                  <a:lnTo>
                    <a:pt x="2" y="16"/>
                  </a:lnTo>
                  <a:lnTo>
                    <a:pt x="4" y="11"/>
                  </a:lnTo>
                  <a:lnTo>
                    <a:pt x="8" y="8"/>
                  </a:lnTo>
                  <a:lnTo>
                    <a:pt x="11" y="5"/>
                  </a:lnTo>
                  <a:lnTo>
                    <a:pt x="16" y="2"/>
                  </a:lnTo>
                  <a:lnTo>
                    <a:pt x="20" y="1"/>
                  </a:lnTo>
                  <a:lnTo>
                    <a:pt x="26" y="0"/>
                  </a:lnTo>
                  <a:lnTo>
                    <a:pt x="26" y="0"/>
                  </a:lnTo>
                  <a:lnTo>
                    <a:pt x="31" y="1"/>
                  </a:lnTo>
                  <a:lnTo>
                    <a:pt x="36" y="2"/>
                  </a:lnTo>
                  <a:lnTo>
                    <a:pt x="40" y="5"/>
                  </a:lnTo>
                  <a:lnTo>
                    <a:pt x="45" y="8"/>
                  </a:lnTo>
                  <a:lnTo>
                    <a:pt x="47" y="11"/>
                  </a:lnTo>
                  <a:lnTo>
                    <a:pt x="49"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93" name="Freeform 17"/>
            <p:cNvSpPr>
              <a:spLocks/>
            </p:cNvSpPr>
            <p:nvPr userDrawn="1"/>
          </p:nvSpPr>
          <p:spPr bwMode="auto">
            <a:xfrm>
              <a:off x="3313" y="2180"/>
              <a:ext cx="25" cy="26"/>
            </a:xfrm>
            <a:custGeom>
              <a:avLst/>
              <a:gdLst>
                <a:gd name="T0" fmla="*/ 51 w 51"/>
                <a:gd name="T1" fmla="*/ 26 h 52"/>
                <a:gd name="T2" fmla="*/ 51 w 51"/>
                <a:gd name="T3" fmla="*/ 26 h 52"/>
                <a:gd name="T4" fmla="*/ 51 w 51"/>
                <a:gd name="T5" fmla="*/ 31 h 52"/>
                <a:gd name="T6" fmla="*/ 50 w 51"/>
                <a:gd name="T7" fmla="*/ 36 h 52"/>
                <a:gd name="T8" fmla="*/ 48 w 51"/>
                <a:gd name="T9" fmla="*/ 40 h 52"/>
                <a:gd name="T10" fmla="*/ 44 w 51"/>
                <a:gd name="T11" fmla="*/ 44 h 52"/>
                <a:gd name="T12" fmla="*/ 41 w 51"/>
                <a:gd name="T13" fmla="*/ 47 h 52"/>
                <a:gd name="T14" fmla="*/ 36 w 51"/>
                <a:gd name="T15" fmla="*/ 49 h 52"/>
                <a:gd name="T16" fmla="*/ 31 w 51"/>
                <a:gd name="T17" fmla="*/ 52 h 52"/>
                <a:gd name="T18" fmla="*/ 26 w 51"/>
                <a:gd name="T19" fmla="*/ 52 h 52"/>
                <a:gd name="T20" fmla="*/ 26 w 51"/>
                <a:gd name="T21" fmla="*/ 52 h 52"/>
                <a:gd name="T22" fmla="*/ 21 w 51"/>
                <a:gd name="T23" fmla="*/ 52 h 52"/>
                <a:gd name="T24" fmla="*/ 15 w 51"/>
                <a:gd name="T25" fmla="*/ 49 h 52"/>
                <a:gd name="T26" fmla="*/ 12 w 51"/>
                <a:gd name="T27" fmla="*/ 47 h 52"/>
                <a:gd name="T28" fmla="*/ 7 w 51"/>
                <a:gd name="T29" fmla="*/ 44 h 52"/>
                <a:gd name="T30" fmla="*/ 4 w 51"/>
                <a:gd name="T31" fmla="*/ 40 h 52"/>
                <a:gd name="T32" fmla="*/ 1 w 51"/>
                <a:gd name="T33" fmla="*/ 36 h 52"/>
                <a:gd name="T34" fmla="*/ 0 w 51"/>
                <a:gd name="T35" fmla="*/ 31 h 52"/>
                <a:gd name="T36" fmla="*/ 0 w 51"/>
                <a:gd name="T37" fmla="*/ 26 h 52"/>
                <a:gd name="T38" fmla="*/ 0 w 51"/>
                <a:gd name="T39" fmla="*/ 26 h 52"/>
                <a:gd name="T40" fmla="*/ 0 w 51"/>
                <a:gd name="T41" fmla="*/ 21 h 52"/>
                <a:gd name="T42" fmla="*/ 1 w 51"/>
                <a:gd name="T43" fmla="*/ 16 h 52"/>
                <a:gd name="T44" fmla="*/ 4 w 51"/>
                <a:gd name="T45" fmla="*/ 11 h 52"/>
                <a:gd name="T46" fmla="*/ 7 w 51"/>
                <a:gd name="T47" fmla="*/ 8 h 52"/>
                <a:gd name="T48" fmla="*/ 12 w 51"/>
                <a:gd name="T49" fmla="*/ 5 h 52"/>
                <a:gd name="T50" fmla="*/ 15 w 51"/>
                <a:gd name="T51" fmla="*/ 2 h 52"/>
                <a:gd name="T52" fmla="*/ 21 w 51"/>
                <a:gd name="T53" fmla="*/ 1 h 52"/>
                <a:gd name="T54" fmla="*/ 26 w 51"/>
                <a:gd name="T55" fmla="*/ 0 h 52"/>
                <a:gd name="T56" fmla="*/ 26 w 51"/>
                <a:gd name="T57" fmla="*/ 0 h 52"/>
                <a:gd name="T58" fmla="*/ 31 w 51"/>
                <a:gd name="T59" fmla="*/ 1 h 52"/>
                <a:gd name="T60" fmla="*/ 36 w 51"/>
                <a:gd name="T61" fmla="*/ 2 h 52"/>
                <a:gd name="T62" fmla="*/ 41 w 51"/>
                <a:gd name="T63" fmla="*/ 5 h 52"/>
                <a:gd name="T64" fmla="*/ 44 w 51"/>
                <a:gd name="T65" fmla="*/ 8 h 52"/>
                <a:gd name="T66" fmla="*/ 48 w 51"/>
                <a:gd name="T67" fmla="*/ 11 h 52"/>
                <a:gd name="T68" fmla="*/ 50 w 51"/>
                <a:gd name="T69" fmla="*/ 16 h 52"/>
                <a:gd name="T70" fmla="*/ 51 w 51"/>
                <a:gd name="T71" fmla="*/ 21 h 52"/>
                <a:gd name="T72" fmla="*/ 51 w 51"/>
                <a:gd name="T73" fmla="*/ 26 h 52"/>
                <a:gd name="T74" fmla="*/ 51 w 51"/>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52">
                  <a:moveTo>
                    <a:pt x="51" y="26"/>
                  </a:moveTo>
                  <a:lnTo>
                    <a:pt x="51" y="26"/>
                  </a:lnTo>
                  <a:lnTo>
                    <a:pt x="51" y="31"/>
                  </a:lnTo>
                  <a:lnTo>
                    <a:pt x="50" y="36"/>
                  </a:lnTo>
                  <a:lnTo>
                    <a:pt x="48" y="40"/>
                  </a:lnTo>
                  <a:lnTo>
                    <a:pt x="44" y="44"/>
                  </a:lnTo>
                  <a:lnTo>
                    <a:pt x="41" y="47"/>
                  </a:lnTo>
                  <a:lnTo>
                    <a:pt x="36" y="49"/>
                  </a:lnTo>
                  <a:lnTo>
                    <a:pt x="31" y="52"/>
                  </a:lnTo>
                  <a:lnTo>
                    <a:pt x="26" y="52"/>
                  </a:lnTo>
                  <a:lnTo>
                    <a:pt x="26" y="52"/>
                  </a:lnTo>
                  <a:lnTo>
                    <a:pt x="21" y="52"/>
                  </a:lnTo>
                  <a:lnTo>
                    <a:pt x="15" y="49"/>
                  </a:lnTo>
                  <a:lnTo>
                    <a:pt x="12" y="47"/>
                  </a:lnTo>
                  <a:lnTo>
                    <a:pt x="7" y="44"/>
                  </a:lnTo>
                  <a:lnTo>
                    <a:pt x="4" y="40"/>
                  </a:lnTo>
                  <a:lnTo>
                    <a:pt x="1" y="36"/>
                  </a:lnTo>
                  <a:lnTo>
                    <a:pt x="0" y="31"/>
                  </a:lnTo>
                  <a:lnTo>
                    <a:pt x="0" y="26"/>
                  </a:lnTo>
                  <a:lnTo>
                    <a:pt x="0" y="26"/>
                  </a:lnTo>
                  <a:lnTo>
                    <a:pt x="0" y="21"/>
                  </a:lnTo>
                  <a:lnTo>
                    <a:pt x="1" y="16"/>
                  </a:lnTo>
                  <a:lnTo>
                    <a:pt x="4" y="11"/>
                  </a:lnTo>
                  <a:lnTo>
                    <a:pt x="7" y="8"/>
                  </a:lnTo>
                  <a:lnTo>
                    <a:pt x="12" y="5"/>
                  </a:lnTo>
                  <a:lnTo>
                    <a:pt x="15" y="2"/>
                  </a:lnTo>
                  <a:lnTo>
                    <a:pt x="21" y="1"/>
                  </a:lnTo>
                  <a:lnTo>
                    <a:pt x="26" y="0"/>
                  </a:lnTo>
                  <a:lnTo>
                    <a:pt x="26" y="0"/>
                  </a:lnTo>
                  <a:lnTo>
                    <a:pt x="31" y="1"/>
                  </a:lnTo>
                  <a:lnTo>
                    <a:pt x="36" y="2"/>
                  </a:lnTo>
                  <a:lnTo>
                    <a:pt x="41" y="5"/>
                  </a:lnTo>
                  <a:lnTo>
                    <a:pt x="44" y="8"/>
                  </a:lnTo>
                  <a:lnTo>
                    <a:pt x="48" y="11"/>
                  </a:lnTo>
                  <a:lnTo>
                    <a:pt x="50" y="16"/>
                  </a:lnTo>
                  <a:lnTo>
                    <a:pt x="51" y="21"/>
                  </a:lnTo>
                  <a:lnTo>
                    <a:pt x="51" y="26"/>
                  </a:lnTo>
                  <a:lnTo>
                    <a:pt x="5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94" name="Freeform 18"/>
            <p:cNvSpPr>
              <a:spLocks/>
            </p:cNvSpPr>
            <p:nvPr userDrawn="1"/>
          </p:nvSpPr>
          <p:spPr bwMode="auto">
            <a:xfrm>
              <a:off x="3349" y="2180"/>
              <a:ext cx="26" cy="26"/>
            </a:xfrm>
            <a:custGeom>
              <a:avLst/>
              <a:gdLst>
                <a:gd name="T0" fmla="*/ 52 w 52"/>
                <a:gd name="T1" fmla="*/ 26 h 52"/>
                <a:gd name="T2" fmla="*/ 52 w 52"/>
                <a:gd name="T3" fmla="*/ 26 h 52"/>
                <a:gd name="T4" fmla="*/ 51 w 52"/>
                <a:gd name="T5" fmla="*/ 31 h 52"/>
                <a:gd name="T6" fmla="*/ 49 w 52"/>
                <a:gd name="T7" fmla="*/ 36 h 52"/>
                <a:gd name="T8" fmla="*/ 47 w 52"/>
                <a:gd name="T9" fmla="*/ 40 h 52"/>
                <a:gd name="T10" fmla="*/ 44 w 52"/>
                <a:gd name="T11" fmla="*/ 44 h 52"/>
                <a:gd name="T12" fmla="*/ 40 w 52"/>
                <a:gd name="T13" fmla="*/ 47 h 52"/>
                <a:gd name="T14" fmla="*/ 36 w 52"/>
                <a:gd name="T15" fmla="*/ 49 h 52"/>
                <a:gd name="T16" fmla="*/ 31 w 52"/>
                <a:gd name="T17" fmla="*/ 52 h 52"/>
                <a:gd name="T18" fmla="*/ 25 w 52"/>
                <a:gd name="T19" fmla="*/ 52 h 52"/>
                <a:gd name="T20" fmla="*/ 25 w 52"/>
                <a:gd name="T21" fmla="*/ 52 h 52"/>
                <a:gd name="T22" fmla="*/ 21 w 52"/>
                <a:gd name="T23" fmla="*/ 52 h 52"/>
                <a:gd name="T24" fmla="*/ 16 w 52"/>
                <a:gd name="T25" fmla="*/ 49 h 52"/>
                <a:gd name="T26" fmla="*/ 11 w 52"/>
                <a:gd name="T27" fmla="*/ 47 h 52"/>
                <a:gd name="T28" fmla="*/ 7 w 52"/>
                <a:gd name="T29" fmla="*/ 44 h 52"/>
                <a:gd name="T30" fmla="*/ 4 w 52"/>
                <a:gd name="T31" fmla="*/ 40 h 52"/>
                <a:gd name="T32" fmla="*/ 2 w 52"/>
                <a:gd name="T33" fmla="*/ 36 h 52"/>
                <a:gd name="T34" fmla="*/ 0 w 52"/>
                <a:gd name="T35" fmla="*/ 31 h 52"/>
                <a:gd name="T36" fmla="*/ 0 w 52"/>
                <a:gd name="T37" fmla="*/ 26 h 52"/>
                <a:gd name="T38" fmla="*/ 0 w 52"/>
                <a:gd name="T39" fmla="*/ 26 h 52"/>
                <a:gd name="T40" fmla="*/ 0 w 52"/>
                <a:gd name="T41" fmla="*/ 21 h 52"/>
                <a:gd name="T42" fmla="*/ 2 w 52"/>
                <a:gd name="T43" fmla="*/ 16 h 52"/>
                <a:gd name="T44" fmla="*/ 4 w 52"/>
                <a:gd name="T45" fmla="*/ 11 h 52"/>
                <a:gd name="T46" fmla="*/ 7 w 52"/>
                <a:gd name="T47" fmla="*/ 8 h 52"/>
                <a:gd name="T48" fmla="*/ 11 w 52"/>
                <a:gd name="T49" fmla="*/ 5 h 52"/>
                <a:gd name="T50" fmla="*/ 16 w 52"/>
                <a:gd name="T51" fmla="*/ 2 h 52"/>
                <a:gd name="T52" fmla="*/ 21 w 52"/>
                <a:gd name="T53" fmla="*/ 1 h 52"/>
                <a:gd name="T54" fmla="*/ 25 w 52"/>
                <a:gd name="T55" fmla="*/ 0 h 52"/>
                <a:gd name="T56" fmla="*/ 25 w 52"/>
                <a:gd name="T57" fmla="*/ 0 h 52"/>
                <a:gd name="T58" fmla="*/ 31 w 52"/>
                <a:gd name="T59" fmla="*/ 1 h 52"/>
                <a:gd name="T60" fmla="*/ 36 w 52"/>
                <a:gd name="T61" fmla="*/ 2 h 52"/>
                <a:gd name="T62" fmla="*/ 40 w 52"/>
                <a:gd name="T63" fmla="*/ 5 h 52"/>
                <a:gd name="T64" fmla="*/ 44 w 52"/>
                <a:gd name="T65" fmla="*/ 8 h 52"/>
                <a:gd name="T66" fmla="*/ 47 w 52"/>
                <a:gd name="T67" fmla="*/ 11 h 52"/>
                <a:gd name="T68" fmla="*/ 49 w 52"/>
                <a:gd name="T69" fmla="*/ 16 h 52"/>
                <a:gd name="T70" fmla="*/ 51 w 52"/>
                <a:gd name="T71" fmla="*/ 21 h 52"/>
                <a:gd name="T72" fmla="*/ 52 w 52"/>
                <a:gd name="T73" fmla="*/ 26 h 52"/>
                <a:gd name="T74" fmla="*/ 52 w 52"/>
                <a:gd name="T7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52">
                  <a:moveTo>
                    <a:pt x="52" y="26"/>
                  </a:moveTo>
                  <a:lnTo>
                    <a:pt x="52" y="26"/>
                  </a:lnTo>
                  <a:lnTo>
                    <a:pt x="51" y="31"/>
                  </a:lnTo>
                  <a:lnTo>
                    <a:pt x="49" y="36"/>
                  </a:lnTo>
                  <a:lnTo>
                    <a:pt x="47" y="40"/>
                  </a:lnTo>
                  <a:lnTo>
                    <a:pt x="44" y="44"/>
                  </a:lnTo>
                  <a:lnTo>
                    <a:pt x="40" y="47"/>
                  </a:lnTo>
                  <a:lnTo>
                    <a:pt x="36" y="49"/>
                  </a:lnTo>
                  <a:lnTo>
                    <a:pt x="31" y="52"/>
                  </a:lnTo>
                  <a:lnTo>
                    <a:pt x="25" y="52"/>
                  </a:lnTo>
                  <a:lnTo>
                    <a:pt x="25" y="52"/>
                  </a:lnTo>
                  <a:lnTo>
                    <a:pt x="21" y="52"/>
                  </a:lnTo>
                  <a:lnTo>
                    <a:pt x="16" y="49"/>
                  </a:lnTo>
                  <a:lnTo>
                    <a:pt x="11" y="47"/>
                  </a:lnTo>
                  <a:lnTo>
                    <a:pt x="7" y="44"/>
                  </a:lnTo>
                  <a:lnTo>
                    <a:pt x="4" y="40"/>
                  </a:lnTo>
                  <a:lnTo>
                    <a:pt x="2" y="36"/>
                  </a:lnTo>
                  <a:lnTo>
                    <a:pt x="0" y="31"/>
                  </a:lnTo>
                  <a:lnTo>
                    <a:pt x="0" y="26"/>
                  </a:lnTo>
                  <a:lnTo>
                    <a:pt x="0" y="26"/>
                  </a:lnTo>
                  <a:lnTo>
                    <a:pt x="0" y="21"/>
                  </a:lnTo>
                  <a:lnTo>
                    <a:pt x="2" y="16"/>
                  </a:lnTo>
                  <a:lnTo>
                    <a:pt x="4" y="11"/>
                  </a:lnTo>
                  <a:lnTo>
                    <a:pt x="7" y="8"/>
                  </a:lnTo>
                  <a:lnTo>
                    <a:pt x="11" y="5"/>
                  </a:lnTo>
                  <a:lnTo>
                    <a:pt x="16" y="2"/>
                  </a:lnTo>
                  <a:lnTo>
                    <a:pt x="21" y="1"/>
                  </a:lnTo>
                  <a:lnTo>
                    <a:pt x="25" y="0"/>
                  </a:lnTo>
                  <a:lnTo>
                    <a:pt x="25" y="0"/>
                  </a:lnTo>
                  <a:lnTo>
                    <a:pt x="31" y="1"/>
                  </a:lnTo>
                  <a:lnTo>
                    <a:pt x="36" y="2"/>
                  </a:lnTo>
                  <a:lnTo>
                    <a:pt x="40" y="5"/>
                  </a:lnTo>
                  <a:lnTo>
                    <a:pt x="44" y="8"/>
                  </a:lnTo>
                  <a:lnTo>
                    <a:pt x="47" y="11"/>
                  </a:lnTo>
                  <a:lnTo>
                    <a:pt x="49" y="16"/>
                  </a:lnTo>
                  <a:lnTo>
                    <a:pt x="51" y="21"/>
                  </a:lnTo>
                  <a:lnTo>
                    <a:pt x="52" y="26"/>
                  </a:lnTo>
                  <a:lnTo>
                    <a:pt x="5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95" name="Line 19"/>
            <p:cNvSpPr>
              <a:spLocks noChangeShapeType="1"/>
            </p:cNvSpPr>
            <p:nvPr userDrawn="1"/>
          </p:nvSpPr>
          <p:spPr bwMode="auto">
            <a:xfrm>
              <a:off x="3211" y="2046"/>
              <a:ext cx="206"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400"/>
            </a:p>
          </p:txBody>
        </p:sp>
        <p:sp>
          <p:nvSpPr>
            <p:cNvPr id="196" name="Line 20"/>
            <p:cNvSpPr>
              <a:spLocks noChangeShapeType="1"/>
            </p:cNvSpPr>
            <p:nvPr userDrawn="1"/>
          </p:nvSpPr>
          <p:spPr bwMode="auto">
            <a:xfrm>
              <a:off x="3211" y="2075"/>
              <a:ext cx="107" cy="0"/>
            </a:xfrm>
            <a:prstGeom prst="line">
              <a:avLst/>
            </a:prstGeom>
            <a:noFill/>
            <a:ln w="11113">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400"/>
            </a:p>
          </p:txBody>
        </p:sp>
      </p:grpSp>
      <p:pic>
        <p:nvPicPr>
          <p:cNvPr id="32" name="Picture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10"/>
            <a:ext cx="12192000" cy="6856781"/>
          </a:xfrm>
          <a:prstGeom prst="rect">
            <a:avLst/>
          </a:prstGeom>
        </p:spPr>
      </p:pic>
    </p:spTree>
    <p:extLst>
      <p:ext uri="{BB962C8B-B14F-4D97-AF65-F5344CB8AC3E}">
        <p14:creationId xmlns:p14="http://schemas.microsoft.com/office/powerpoint/2010/main" val="2219264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martphone 2">
    <p:spTree>
      <p:nvGrpSpPr>
        <p:cNvPr id="1" name=""/>
        <p:cNvGrpSpPr/>
        <p:nvPr/>
      </p:nvGrpSpPr>
      <p:grpSpPr>
        <a:xfrm>
          <a:off x="0" y="0"/>
          <a:ext cx="0" cy="0"/>
          <a:chOff x="0" y="0"/>
          <a:chExt cx="0" cy="0"/>
        </a:xfrm>
      </p:grpSpPr>
      <p:sp>
        <p:nvSpPr>
          <p:cNvPr id="64" name="Freeform 12"/>
          <p:cNvSpPr>
            <a:spLocks/>
          </p:cNvSpPr>
          <p:nvPr/>
        </p:nvSpPr>
        <p:spPr bwMode="auto">
          <a:xfrm rot="5400000">
            <a:off x="-2190468" y="2190470"/>
            <a:ext cx="6858000" cy="2477061"/>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646D78"/>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2" name="Title 1"/>
          <p:cNvSpPr>
            <a:spLocks noGrp="1"/>
          </p:cNvSpPr>
          <p:nvPr>
            <p:ph type="title" hasCustomPrompt="1"/>
          </p:nvPr>
        </p:nvSpPr>
        <p:spPr>
          <a:xfrm>
            <a:off x="2477064" y="1220755"/>
            <a:ext cx="9105336" cy="1143000"/>
          </a:xfrm>
        </p:spPr>
        <p:txBody>
          <a:bodyPr/>
          <a:lstStyle>
            <a:lvl1pPr algn="l">
              <a:defRPr baseline="0"/>
            </a:lvl1pPr>
          </a:lstStyle>
          <a:p>
            <a:r>
              <a:rPr lang="en-US" dirty="0"/>
              <a:t>Insert your title here</a:t>
            </a:r>
            <a:endParaRPr lang="en-US" noProof="0" dirty="0"/>
          </a:p>
        </p:txBody>
      </p:sp>
      <p:sp>
        <p:nvSpPr>
          <p:cNvPr id="3" name="Date Placeholder 2"/>
          <p:cNvSpPr>
            <a:spLocks noGrp="1"/>
          </p:cNvSpPr>
          <p:nvPr>
            <p:ph type="dt" sz="half" idx="10"/>
          </p:nvPr>
        </p:nvSpPr>
        <p:spPr/>
        <p:txBody>
          <a:bodyPr/>
          <a:lstStyle>
            <a:lvl1pPr>
              <a:defRPr>
                <a:solidFill>
                  <a:schemeClr val="bg1">
                    <a:lumMod val="50000"/>
                  </a:schemeClr>
                </a:solidFill>
              </a:defRPr>
            </a:lvl1pPr>
          </a:lstStyle>
          <a:p>
            <a:fld id="{21F9760A-C256-5D44-9243-A8878BD9686A}" type="datetimeFigureOut">
              <a:rPr lang="en-US" smtClean="0"/>
              <a:t>2/24/20</a:t>
            </a:fld>
            <a:endParaRPr lang="en-US"/>
          </a:p>
        </p:txBody>
      </p:sp>
      <p:sp>
        <p:nvSpPr>
          <p:cNvPr id="4" name="Footer Placeholder 3"/>
          <p:cNvSpPr>
            <a:spLocks noGrp="1"/>
          </p:cNvSpPr>
          <p:nvPr>
            <p:ph type="ftr" sz="quarter" idx="11"/>
          </p:nvPr>
        </p:nvSpPr>
        <p:spPr/>
        <p:txBody>
          <a:bodyPr/>
          <a:lstStyle>
            <a:lvl1pPr>
              <a:defRPr>
                <a:solidFill>
                  <a:schemeClr val="bg1">
                    <a:lumMod val="50000"/>
                  </a:schemeClr>
                </a:solidFill>
              </a:defRPr>
            </a:lvl1pPr>
          </a:lstStyle>
          <a:p>
            <a:endParaRPr lang="en-US"/>
          </a:p>
        </p:txBody>
      </p:sp>
      <p:sp>
        <p:nvSpPr>
          <p:cNvPr id="5" name="Slide Number Placeholder 4"/>
          <p:cNvSpPr>
            <a:spLocks noGrp="1"/>
          </p:cNvSpPr>
          <p:nvPr>
            <p:ph type="sldNum" sz="quarter" idx="12"/>
          </p:nvPr>
        </p:nvSpPr>
        <p:spPr/>
        <p:txBody>
          <a:bodyPr/>
          <a:lstStyle>
            <a:lvl1pPr>
              <a:defRPr>
                <a:solidFill>
                  <a:schemeClr val="bg1">
                    <a:lumMod val="50000"/>
                  </a:schemeClr>
                </a:solidFill>
              </a:defRPr>
            </a:lvl1pPr>
          </a:lstStyle>
          <a:p>
            <a:fld id="{C5E62843-5B84-B840-AEE2-8BEB1BDEB86A}" type="slidenum">
              <a:rPr lang="en-US" smtClean="0"/>
              <a:t>‹#›</a:t>
            </a:fld>
            <a:endParaRPr lang="en-US"/>
          </a:p>
        </p:txBody>
      </p:sp>
      <p:sp>
        <p:nvSpPr>
          <p:cNvPr id="63" name="Rectangle 11"/>
          <p:cNvSpPr>
            <a:spLocks noChangeArrowheads="1"/>
          </p:cNvSpPr>
          <p:nvPr/>
        </p:nvSpPr>
        <p:spPr bwMode="auto">
          <a:xfrm>
            <a:off x="4234" y="6407151"/>
            <a:ext cx="6351" cy="450851"/>
          </a:xfrm>
          <a:prstGeom prst="rect">
            <a:avLst/>
          </a:prstGeom>
          <a:solidFill>
            <a:srgbClr val="E7E9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solidFill>
                <a:schemeClr val="bg1">
                  <a:lumMod val="50000"/>
                </a:schemeClr>
              </a:solidFill>
            </a:endParaRPr>
          </a:p>
        </p:txBody>
      </p:sp>
      <p:sp>
        <p:nvSpPr>
          <p:cNvPr id="111" name="Text Placeholder 4"/>
          <p:cNvSpPr>
            <a:spLocks noGrp="1"/>
          </p:cNvSpPr>
          <p:nvPr>
            <p:ph type="body" sz="quarter" idx="35" hasCustomPrompt="1"/>
          </p:nvPr>
        </p:nvSpPr>
        <p:spPr>
          <a:xfrm>
            <a:off x="2477064" y="2742936"/>
            <a:ext cx="9091544" cy="3264363"/>
          </a:xfrm>
        </p:spPr>
        <p:txBody>
          <a:bodyPr anchor="t">
            <a:noAutofit/>
          </a:bodyPr>
          <a:lstStyle>
            <a:lvl1pPr marL="0" marR="0" indent="0" algn="l" defTabSz="1219170" rtl="0" eaLnBrk="1" fontAlgn="auto" latinLnBrk="0" hangingPunct="1">
              <a:lnSpc>
                <a:spcPct val="100000"/>
              </a:lnSpc>
              <a:spcBef>
                <a:spcPct val="20000"/>
              </a:spcBef>
              <a:spcAft>
                <a:spcPts val="0"/>
              </a:spcAft>
              <a:buClrTx/>
              <a:buSzTx/>
              <a:buFont typeface="Arial" panose="020B0604020202020204" pitchFamily="34" charset="0"/>
              <a:buNone/>
              <a:tabLst/>
              <a:defRPr sz="2933">
                <a:solidFill>
                  <a:schemeClr val="tx1"/>
                </a:solidFill>
              </a:defRPr>
            </a:lvl1pPr>
          </a:lstStyle>
          <a:p>
            <a:r>
              <a:rPr lang="en-US" dirty="0"/>
              <a:t>Ut enim ad minim veniam, quis nostrud exercitation ullamco laboris nisi ut aliquip ex ea commodo consequat.</a:t>
            </a:r>
          </a:p>
          <a:p>
            <a:endParaRPr lang="en-US" dirty="0"/>
          </a:p>
          <a:p>
            <a:r>
              <a:rPr lang="en-US" dirty="0"/>
              <a:t>Lorem ipsum dolor sit amet, consectetur adipisicing elit, sed do eiusmod tempor incididunt ut labore et dolore magna aliqua. </a:t>
            </a:r>
          </a:p>
          <a:p>
            <a:endParaRPr lang="en-US" dirty="0"/>
          </a:p>
        </p:txBody>
      </p:sp>
    </p:spTree>
    <p:extLst>
      <p:ext uri="{BB962C8B-B14F-4D97-AF65-F5344CB8AC3E}">
        <p14:creationId xmlns:p14="http://schemas.microsoft.com/office/powerpoint/2010/main" val="1679245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martphon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lumMod val="50000"/>
                  </a:schemeClr>
                </a:solidFill>
              </a:defRPr>
            </a:lvl1pPr>
          </a:lstStyle>
          <a:p>
            <a:fld id="{21F9760A-C256-5D44-9243-A8878BD9686A}" type="datetimeFigureOut">
              <a:rPr lang="en-US" smtClean="0"/>
              <a:t>2/24/20</a:t>
            </a:fld>
            <a:endParaRPr lang="en-US"/>
          </a:p>
        </p:txBody>
      </p:sp>
      <p:sp>
        <p:nvSpPr>
          <p:cNvPr id="4" name="Footer Placeholder 3"/>
          <p:cNvSpPr>
            <a:spLocks noGrp="1"/>
          </p:cNvSpPr>
          <p:nvPr>
            <p:ph type="ftr" sz="quarter" idx="11"/>
          </p:nvPr>
        </p:nvSpPr>
        <p:spPr/>
        <p:txBody>
          <a:bodyPr/>
          <a:lstStyle>
            <a:lvl1pPr>
              <a:defRPr>
                <a:solidFill>
                  <a:schemeClr val="bg1">
                    <a:lumMod val="50000"/>
                  </a:schemeClr>
                </a:solidFill>
              </a:defRPr>
            </a:lvl1pPr>
          </a:lstStyle>
          <a:p>
            <a:endParaRPr lang="en-US"/>
          </a:p>
        </p:txBody>
      </p:sp>
      <p:sp>
        <p:nvSpPr>
          <p:cNvPr id="5" name="Slide Number Placeholder 4"/>
          <p:cNvSpPr>
            <a:spLocks noGrp="1"/>
          </p:cNvSpPr>
          <p:nvPr>
            <p:ph type="sldNum" sz="quarter" idx="12"/>
          </p:nvPr>
        </p:nvSpPr>
        <p:spPr/>
        <p:txBody>
          <a:bodyPr/>
          <a:lstStyle>
            <a:lvl1pPr>
              <a:defRPr>
                <a:solidFill>
                  <a:schemeClr val="bg1">
                    <a:lumMod val="50000"/>
                  </a:schemeClr>
                </a:solidFill>
              </a:defRPr>
            </a:lvl1pPr>
          </a:lstStyle>
          <a:p>
            <a:fld id="{C5E62843-5B84-B840-AEE2-8BEB1BDEB86A}" type="slidenum">
              <a:rPr lang="en-US" smtClean="0"/>
              <a:t>‹#›</a:t>
            </a:fld>
            <a:endParaRPr lang="en-US"/>
          </a:p>
        </p:txBody>
      </p:sp>
      <p:sp>
        <p:nvSpPr>
          <p:cNvPr id="63" name="Rectangle 11"/>
          <p:cNvSpPr>
            <a:spLocks noChangeArrowheads="1"/>
          </p:cNvSpPr>
          <p:nvPr/>
        </p:nvSpPr>
        <p:spPr bwMode="auto">
          <a:xfrm>
            <a:off x="4234" y="6407151"/>
            <a:ext cx="6351" cy="450851"/>
          </a:xfrm>
          <a:prstGeom prst="rect">
            <a:avLst/>
          </a:prstGeom>
          <a:solidFill>
            <a:srgbClr val="E7E9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solidFill>
                <a:schemeClr val="bg1">
                  <a:lumMod val="50000"/>
                </a:schemeClr>
              </a:solidFill>
            </a:endParaRPr>
          </a:p>
        </p:txBody>
      </p:sp>
      <p:sp>
        <p:nvSpPr>
          <p:cNvPr id="196" name="Title 1"/>
          <p:cNvSpPr>
            <a:spLocks noGrp="1"/>
          </p:cNvSpPr>
          <p:nvPr>
            <p:ph type="title" hasCustomPrompt="1"/>
          </p:nvPr>
        </p:nvSpPr>
        <p:spPr>
          <a:xfrm>
            <a:off x="609600" y="274637"/>
            <a:ext cx="10972800" cy="1143000"/>
          </a:xfrm>
        </p:spPr>
        <p:txBody>
          <a:bodyPr/>
          <a:lstStyle>
            <a:lvl1pPr>
              <a:defRPr baseline="0"/>
            </a:lvl1pPr>
          </a:lstStyle>
          <a:p>
            <a:r>
              <a:rPr lang="en-US" dirty="0"/>
              <a:t>Insert your title here</a:t>
            </a:r>
            <a:endParaRPr lang="en-US" noProof="0" dirty="0"/>
          </a:p>
        </p:txBody>
      </p:sp>
      <p:sp>
        <p:nvSpPr>
          <p:cNvPr id="53" name="Freeform 5"/>
          <p:cNvSpPr>
            <a:spLocks/>
          </p:cNvSpPr>
          <p:nvPr/>
        </p:nvSpPr>
        <p:spPr bwMode="auto">
          <a:xfrm>
            <a:off x="8879420" y="3964999"/>
            <a:ext cx="347131" cy="449845"/>
          </a:xfrm>
          <a:custGeom>
            <a:avLst/>
            <a:gdLst>
              <a:gd name="T0" fmla="*/ 1838 w 1852"/>
              <a:gd name="T1" fmla="*/ 982 h 2400"/>
              <a:gd name="T2" fmla="*/ 1768 w 1852"/>
              <a:gd name="T3" fmla="*/ 1244 h 2400"/>
              <a:gd name="T4" fmla="*/ 1646 w 1852"/>
              <a:gd name="T5" fmla="*/ 1460 h 2400"/>
              <a:gd name="T6" fmla="*/ 1478 w 1852"/>
              <a:gd name="T7" fmla="*/ 1618 h 2400"/>
              <a:gd name="T8" fmla="*/ 1270 w 1852"/>
              <a:gd name="T9" fmla="*/ 1710 h 2400"/>
              <a:gd name="T10" fmla="*/ 1082 w 1852"/>
              <a:gd name="T11" fmla="*/ 1726 h 2400"/>
              <a:gd name="T12" fmla="*/ 928 w 1852"/>
              <a:gd name="T13" fmla="*/ 1688 h 2400"/>
              <a:gd name="T14" fmla="*/ 810 w 1852"/>
              <a:gd name="T15" fmla="*/ 1606 h 2400"/>
              <a:gd name="T16" fmla="*/ 678 w 1852"/>
              <a:gd name="T17" fmla="*/ 1934 h 2400"/>
              <a:gd name="T18" fmla="*/ 570 w 1852"/>
              <a:gd name="T19" fmla="*/ 2128 h 2400"/>
              <a:gd name="T20" fmla="*/ 378 w 1852"/>
              <a:gd name="T21" fmla="*/ 2330 h 2400"/>
              <a:gd name="T22" fmla="*/ 402 w 1852"/>
              <a:gd name="T23" fmla="*/ 1854 h 2400"/>
              <a:gd name="T24" fmla="*/ 556 w 1852"/>
              <a:gd name="T25" fmla="*/ 1046 h 2400"/>
              <a:gd name="T26" fmla="*/ 536 w 1852"/>
              <a:gd name="T27" fmla="*/ 850 h 2400"/>
              <a:gd name="T28" fmla="*/ 594 w 1852"/>
              <a:gd name="T29" fmla="*/ 660 h 2400"/>
              <a:gd name="T30" fmla="*/ 720 w 1852"/>
              <a:gd name="T31" fmla="*/ 548 h 2400"/>
              <a:gd name="T32" fmla="*/ 844 w 1852"/>
              <a:gd name="T33" fmla="*/ 536 h 2400"/>
              <a:gd name="T34" fmla="*/ 940 w 1852"/>
              <a:gd name="T35" fmla="*/ 594 h 2400"/>
              <a:gd name="T36" fmla="*/ 982 w 1852"/>
              <a:gd name="T37" fmla="*/ 698 h 2400"/>
              <a:gd name="T38" fmla="*/ 972 w 1852"/>
              <a:gd name="T39" fmla="*/ 844 h 2400"/>
              <a:gd name="T40" fmla="*/ 864 w 1852"/>
              <a:gd name="T41" fmla="*/ 1226 h 2400"/>
              <a:gd name="T42" fmla="*/ 880 w 1852"/>
              <a:gd name="T43" fmla="*/ 1374 h 2400"/>
              <a:gd name="T44" fmla="*/ 980 w 1852"/>
              <a:gd name="T45" fmla="*/ 1470 h 2400"/>
              <a:gd name="T46" fmla="*/ 1104 w 1852"/>
              <a:gd name="T47" fmla="*/ 1490 h 2400"/>
              <a:gd name="T48" fmla="*/ 1238 w 1852"/>
              <a:gd name="T49" fmla="*/ 1446 h 2400"/>
              <a:gd name="T50" fmla="*/ 1350 w 1852"/>
              <a:gd name="T51" fmla="*/ 1344 h 2400"/>
              <a:gd name="T52" fmla="*/ 1446 w 1852"/>
              <a:gd name="T53" fmla="*/ 1166 h 2400"/>
              <a:gd name="T54" fmla="*/ 1516 w 1852"/>
              <a:gd name="T55" fmla="*/ 760 h 2400"/>
              <a:gd name="T56" fmla="*/ 1502 w 1852"/>
              <a:gd name="T57" fmla="*/ 626 h 2400"/>
              <a:gd name="T58" fmla="*/ 1446 w 1852"/>
              <a:gd name="T59" fmla="*/ 482 h 2400"/>
              <a:gd name="T60" fmla="*/ 1350 w 1852"/>
              <a:gd name="T61" fmla="*/ 368 h 2400"/>
              <a:gd name="T62" fmla="*/ 1216 w 1852"/>
              <a:gd name="T63" fmla="*/ 284 h 2400"/>
              <a:gd name="T64" fmla="*/ 1044 w 1852"/>
              <a:gd name="T65" fmla="*/ 240 h 2400"/>
              <a:gd name="T66" fmla="*/ 868 w 1852"/>
              <a:gd name="T67" fmla="*/ 238 h 2400"/>
              <a:gd name="T68" fmla="*/ 662 w 1852"/>
              <a:gd name="T69" fmla="*/ 288 h 2400"/>
              <a:gd name="T70" fmla="*/ 496 w 1852"/>
              <a:gd name="T71" fmla="*/ 390 h 2400"/>
              <a:gd name="T72" fmla="*/ 372 w 1852"/>
              <a:gd name="T73" fmla="*/ 532 h 2400"/>
              <a:gd name="T74" fmla="*/ 294 w 1852"/>
              <a:gd name="T75" fmla="*/ 702 h 2400"/>
              <a:gd name="T76" fmla="*/ 268 w 1852"/>
              <a:gd name="T77" fmla="*/ 892 h 2400"/>
              <a:gd name="T78" fmla="*/ 306 w 1852"/>
              <a:gd name="T79" fmla="*/ 1078 h 2400"/>
              <a:gd name="T80" fmla="*/ 378 w 1852"/>
              <a:gd name="T81" fmla="*/ 1190 h 2400"/>
              <a:gd name="T82" fmla="*/ 350 w 1852"/>
              <a:gd name="T83" fmla="*/ 1348 h 2400"/>
              <a:gd name="T84" fmla="*/ 314 w 1852"/>
              <a:gd name="T85" fmla="*/ 1386 h 2400"/>
              <a:gd name="T86" fmla="*/ 214 w 1852"/>
              <a:gd name="T87" fmla="*/ 1348 h 2400"/>
              <a:gd name="T88" fmla="*/ 70 w 1852"/>
              <a:gd name="T89" fmla="*/ 1180 h 2400"/>
              <a:gd name="T90" fmla="*/ 4 w 1852"/>
              <a:gd name="T91" fmla="*/ 944 h 2400"/>
              <a:gd name="T92" fmla="*/ 10 w 1852"/>
              <a:gd name="T93" fmla="*/ 746 h 2400"/>
              <a:gd name="T94" fmla="*/ 78 w 1852"/>
              <a:gd name="T95" fmla="*/ 522 h 2400"/>
              <a:gd name="T96" fmla="*/ 216 w 1852"/>
              <a:gd name="T97" fmla="*/ 314 h 2400"/>
              <a:gd name="T98" fmla="*/ 424 w 1852"/>
              <a:gd name="T99" fmla="*/ 144 h 2400"/>
              <a:gd name="T100" fmla="*/ 700 w 1852"/>
              <a:gd name="T101" fmla="*/ 32 h 2400"/>
              <a:gd name="T102" fmla="*/ 982 w 1852"/>
              <a:gd name="T103" fmla="*/ 0 h 2400"/>
              <a:gd name="T104" fmla="*/ 1258 w 1852"/>
              <a:gd name="T105" fmla="*/ 38 h 2400"/>
              <a:gd name="T106" fmla="*/ 1488 w 1852"/>
              <a:gd name="T107" fmla="*/ 142 h 2400"/>
              <a:gd name="T108" fmla="*/ 1668 w 1852"/>
              <a:gd name="T109" fmla="*/ 298 h 2400"/>
              <a:gd name="T110" fmla="*/ 1790 w 1852"/>
              <a:gd name="T111" fmla="*/ 492 h 2400"/>
              <a:gd name="T112" fmla="*/ 1848 w 1852"/>
              <a:gd name="T113" fmla="*/ 710 h 2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52" h="2400">
                <a:moveTo>
                  <a:pt x="1852" y="786"/>
                </a:moveTo>
                <a:lnTo>
                  <a:pt x="1852" y="786"/>
                </a:lnTo>
                <a:lnTo>
                  <a:pt x="1850" y="836"/>
                </a:lnTo>
                <a:lnTo>
                  <a:pt x="1848" y="886"/>
                </a:lnTo>
                <a:lnTo>
                  <a:pt x="1844" y="934"/>
                </a:lnTo>
                <a:lnTo>
                  <a:pt x="1838" y="982"/>
                </a:lnTo>
                <a:lnTo>
                  <a:pt x="1830" y="1028"/>
                </a:lnTo>
                <a:lnTo>
                  <a:pt x="1822" y="1074"/>
                </a:lnTo>
                <a:lnTo>
                  <a:pt x="1810" y="1118"/>
                </a:lnTo>
                <a:lnTo>
                  <a:pt x="1798" y="1160"/>
                </a:lnTo>
                <a:lnTo>
                  <a:pt x="1784" y="1202"/>
                </a:lnTo>
                <a:lnTo>
                  <a:pt x="1768" y="1244"/>
                </a:lnTo>
                <a:lnTo>
                  <a:pt x="1752" y="1284"/>
                </a:lnTo>
                <a:lnTo>
                  <a:pt x="1734" y="1322"/>
                </a:lnTo>
                <a:lnTo>
                  <a:pt x="1714" y="1358"/>
                </a:lnTo>
                <a:lnTo>
                  <a:pt x="1692" y="1394"/>
                </a:lnTo>
                <a:lnTo>
                  <a:pt x="1670" y="1426"/>
                </a:lnTo>
                <a:lnTo>
                  <a:pt x="1646" y="1460"/>
                </a:lnTo>
                <a:lnTo>
                  <a:pt x="1622" y="1490"/>
                </a:lnTo>
                <a:lnTo>
                  <a:pt x="1596" y="1520"/>
                </a:lnTo>
                <a:lnTo>
                  <a:pt x="1568" y="1546"/>
                </a:lnTo>
                <a:lnTo>
                  <a:pt x="1538" y="1572"/>
                </a:lnTo>
                <a:lnTo>
                  <a:pt x="1510" y="1596"/>
                </a:lnTo>
                <a:lnTo>
                  <a:pt x="1478" y="1618"/>
                </a:lnTo>
                <a:lnTo>
                  <a:pt x="1446" y="1638"/>
                </a:lnTo>
                <a:lnTo>
                  <a:pt x="1412" y="1656"/>
                </a:lnTo>
                <a:lnTo>
                  <a:pt x="1378" y="1672"/>
                </a:lnTo>
                <a:lnTo>
                  <a:pt x="1342" y="1688"/>
                </a:lnTo>
                <a:lnTo>
                  <a:pt x="1306" y="1700"/>
                </a:lnTo>
                <a:lnTo>
                  <a:pt x="1270" y="1710"/>
                </a:lnTo>
                <a:lnTo>
                  <a:pt x="1230" y="1718"/>
                </a:lnTo>
                <a:lnTo>
                  <a:pt x="1192" y="1724"/>
                </a:lnTo>
                <a:lnTo>
                  <a:pt x="1152" y="1726"/>
                </a:lnTo>
                <a:lnTo>
                  <a:pt x="1110" y="1728"/>
                </a:lnTo>
                <a:lnTo>
                  <a:pt x="1110" y="1728"/>
                </a:lnTo>
                <a:lnTo>
                  <a:pt x="1082" y="1726"/>
                </a:lnTo>
                <a:lnTo>
                  <a:pt x="1056" y="1724"/>
                </a:lnTo>
                <a:lnTo>
                  <a:pt x="1028" y="1720"/>
                </a:lnTo>
                <a:lnTo>
                  <a:pt x="1002" y="1714"/>
                </a:lnTo>
                <a:lnTo>
                  <a:pt x="976" y="1706"/>
                </a:lnTo>
                <a:lnTo>
                  <a:pt x="952" y="1698"/>
                </a:lnTo>
                <a:lnTo>
                  <a:pt x="928" y="1688"/>
                </a:lnTo>
                <a:lnTo>
                  <a:pt x="904" y="1676"/>
                </a:lnTo>
                <a:lnTo>
                  <a:pt x="884" y="1664"/>
                </a:lnTo>
                <a:lnTo>
                  <a:pt x="862" y="1650"/>
                </a:lnTo>
                <a:lnTo>
                  <a:pt x="844" y="1636"/>
                </a:lnTo>
                <a:lnTo>
                  <a:pt x="826" y="1622"/>
                </a:lnTo>
                <a:lnTo>
                  <a:pt x="810" y="1606"/>
                </a:lnTo>
                <a:lnTo>
                  <a:pt x="796" y="1590"/>
                </a:lnTo>
                <a:lnTo>
                  <a:pt x="784" y="1574"/>
                </a:lnTo>
                <a:lnTo>
                  <a:pt x="774" y="1556"/>
                </a:lnTo>
                <a:lnTo>
                  <a:pt x="774" y="1556"/>
                </a:lnTo>
                <a:lnTo>
                  <a:pt x="732" y="1722"/>
                </a:lnTo>
                <a:lnTo>
                  <a:pt x="678" y="1934"/>
                </a:lnTo>
                <a:lnTo>
                  <a:pt x="678" y="1934"/>
                </a:lnTo>
                <a:lnTo>
                  <a:pt x="670" y="1956"/>
                </a:lnTo>
                <a:lnTo>
                  <a:pt x="658" y="1984"/>
                </a:lnTo>
                <a:lnTo>
                  <a:pt x="640" y="2016"/>
                </a:lnTo>
                <a:lnTo>
                  <a:pt x="620" y="2052"/>
                </a:lnTo>
                <a:lnTo>
                  <a:pt x="570" y="2128"/>
                </a:lnTo>
                <a:lnTo>
                  <a:pt x="518" y="2206"/>
                </a:lnTo>
                <a:lnTo>
                  <a:pt x="466" y="2280"/>
                </a:lnTo>
                <a:lnTo>
                  <a:pt x="420" y="2342"/>
                </a:lnTo>
                <a:lnTo>
                  <a:pt x="378" y="2400"/>
                </a:lnTo>
                <a:lnTo>
                  <a:pt x="378" y="2400"/>
                </a:lnTo>
                <a:lnTo>
                  <a:pt x="378" y="2330"/>
                </a:lnTo>
                <a:lnTo>
                  <a:pt x="380" y="2166"/>
                </a:lnTo>
                <a:lnTo>
                  <a:pt x="384" y="2072"/>
                </a:lnTo>
                <a:lnTo>
                  <a:pt x="388" y="1984"/>
                </a:lnTo>
                <a:lnTo>
                  <a:pt x="394" y="1908"/>
                </a:lnTo>
                <a:lnTo>
                  <a:pt x="398" y="1878"/>
                </a:lnTo>
                <a:lnTo>
                  <a:pt x="402" y="1854"/>
                </a:lnTo>
                <a:lnTo>
                  <a:pt x="402" y="1854"/>
                </a:lnTo>
                <a:lnTo>
                  <a:pt x="578" y="1106"/>
                </a:lnTo>
                <a:lnTo>
                  <a:pt x="578" y="1106"/>
                </a:lnTo>
                <a:lnTo>
                  <a:pt x="572" y="1090"/>
                </a:lnTo>
                <a:lnTo>
                  <a:pt x="564" y="1070"/>
                </a:lnTo>
                <a:lnTo>
                  <a:pt x="556" y="1046"/>
                </a:lnTo>
                <a:lnTo>
                  <a:pt x="548" y="1014"/>
                </a:lnTo>
                <a:lnTo>
                  <a:pt x="542" y="976"/>
                </a:lnTo>
                <a:lnTo>
                  <a:pt x="536" y="934"/>
                </a:lnTo>
                <a:lnTo>
                  <a:pt x="534" y="888"/>
                </a:lnTo>
                <a:lnTo>
                  <a:pt x="534" y="888"/>
                </a:lnTo>
                <a:lnTo>
                  <a:pt x="536" y="850"/>
                </a:lnTo>
                <a:lnTo>
                  <a:pt x="540" y="814"/>
                </a:lnTo>
                <a:lnTo>
                  <a:pt x="546" y="780"/>
                </a:lnTo>
                <a:lnTo>
                  <a:pt x="556" y="746"/>
                </a:lnTo>
                <a:lnTo>
                  <a:pt x="566" y="716"/>
                </a:lnTo>
                <a:lnTo>
                  <a:pt x="580" y="686"/>
                </a:lnTo>
                <a:lnTo>
                  <a:pt x="594" y="660"/>
                </a:lnTo>
                <a:lnTo>
                  <a:pt x="612" y="634"/>
                </a:lnTo>
                <a:lnTo>
                  <a:pt x="630" y="612"/>
                </a:lnTo>
                <a:lnTo>
                  <a:pt x="652" y="592"/>
                </a:lnTo>
                <a:lnTo>
                  <a:pt x="674" y="574"/>
                </a:lnTo>
                <a:lnTo>
                  <a:pt x="696" y="560"/>
                </a:lnTo>
                <a:lnTo>
                  <a:pt x="720" y="548"/>
                </a:lnTo>
                <a:lnTo>
                  <a:pt x="746" y="540"/>
                </a:lnTo>
                <a:lnTo>
                  <a:pt x="772" y="534"/>
                </a:lnTo>
                <a:lnTo>
                  <a:pt x="800" y="532"/>
                </a:lnTo>
                <a:lnTo>
                  <a:pt x="800" y="532"/>
                </a:lnTo>
                <a:lnTo>
                  <a:pt x="822" y="534"/>
                </a:lnTo>
                <a:lnTo>
                  <a:pt x="844" y="536"/>
                </a:lnTo>
                <a:lnTo>
                  <a:pt x="864" y="542"/>
                </a:lnTo>
                <a:lnTo>
                  <a:pt x="882" y="550"/>
                </a:lnTo>
                <a:lnTo>
                  <a:pt x="898" y="558"/>
                </a:lnTo>
                <a:lnTo>
                  <a:pt x="914" y="568"/>
                </a:lnTo>
                <a:lnTo>
                  <a:pt x="926" y="580"/>
                </a:lnTo>
                <a:lnTo>
                  <a:pt x="940" y="594"/>
                </a:lnTo>
                <a:lnTo>
                  <a:pt x="950" y="608"/>
                </a:lnTo>
                <a:lnTo>
                  <a:pt x="960" y="624"/>
                </a:lnTo>
                <a:lnTo>
                  <a:pt x="968" y="642"/>
                </a:lnTo>
                <a:lnTo>
                  <a:pt x="974" y="660"/>
                </a:lnTo>
                <a:lnTo>
                  <a:pt x="978" y="678"/>
                </a:lnTo>
                <a:lnTo>
                  <a:pt x="982" y="698"/>
                </a:lnTo>
                <a:lnTo>
                  <a:pt x="984" y="718"/>
                </a:lnTo>
                <a:lnTo>
                  <a:pt x="984" y="738"/>
                </a:lnTo>
                <a:lnTo>
                  <a:pt x="984" y="738"/>
                </a:lnTo>
                <a:lnTo>
                  <a:pt x="984" y="762"/>
                </a:lnTo>
                <a:lnTo>
                  <a:pt x="982" y="788"/>
                </a:lnTo>
                <a:lnTo>
                  <a:pt x="972" y="844"/>
                </a:lnTo>
                <a:lnTo>
                  <a:pt x="958" y="902"/>
                </a:lnTo>
                <a:lnTo>
                  <a:pt x="940" y="964"/>
                </a:lnTo>
                <a:lnTo>
                  <a:pt x="900" y="1094"/>
                </a:lnTo>
                <a:lnTo>
                  <a:pt x="880" y="1160"/>
                </a:lnTo>
                <a:lnTo>
                  <a:pt x="864" y="1226"/>
                </a:lnTo>
                <a:lnTo>
                  <a:pt x="864" y="1226"/>
                </a:lnTo>
                <a:lnTo>
                  <a:pt x="858" y="1254"/>
                </a:lnTo>
                <a:lnTo>
                  <a:pt x="858" y="1280"/>
                </a:lnTo>
                <a:lnTo>
                  <a:pt x="858" y="1304"/>
                </a:lnTo>
                <a:lnTo>
                  <a:pt x="862" y="1328"/>
                </a:lnTo>
                <a:lnTo>
                  <a:pt x="870" y="1352"/>
                </a:lnTo>
                <a:lnTo>
                  <a:pt x="880" y="1374"/>
                </a:lnTo>
                <a:lnTo>
                  <a:pt x="892" y="1394"/>
                </a:lnTo>
                <a:lnTo>
                  <a:pt x="906" y="1414"/>
                </a:lnTo>
                <a:lnTo>
                  <a:pt x="922" y="1430"/>
                </a:lnTo>
                <a:lnTo>
                  <a:pt x="940" y="1446"/>
                </a:lnTo>
                <a:lnTo>
                  <a:pt x="960" y="1458"/>
                </a:lnTo>
                <a:lnTo>
                  <a:pt x="980" y="1470"/>
                </a:lnTo>
                <a:lnTo>
                  <a:pt x="1004" y="1478"/>
                </a:lnTo>
                <a:lnTo>
                  <a:pt x="1028" y="1486"/>
                </a:lnTo>
                <a:lnTo>
                  <a:pt x="1054" y="1490"/>
                </a:lnTo>
                <a:lnTo>
                  <a:pt x="1080" y="1490"/>
                </a:lnTo>
                <a:lnTo>
                  <a:pt x="1080" y="1490"/>
                </a:lnTo>
                <a:lnTo>
                  <a:pt x="1104" y="1490"/>
                </a:lnTo>
                <a:lnTo>
                  <a:pt x="1128" y="1486"/>
                </a:lnTo>
                <a:lnTo>
                  <a:pt x="1152" y="1482"/>
                </a:lnTo>
                <a:lnTo>
                  <a:pt x="1174" y="1476"/>
                </a:lnTo>
                <a:lnTo>
                  <a:pt x="1196" y="1468"/>
                </a:lnTo>
                <a:lnTo>
                  <a:pt x="1218" y="1458"/>
                </a:lnTo>
                <a:lnTo>
                  <a:pt x="1238" y="1446"/>
                </a:lnTo>
                <a:lnTo>
                  <a:pt x="1258" y="1432"/>
                </a:lnTo>
                <a:lnTo>
                  <a:pt x="1278" y="1418"/>
                </a:lnTo>
                <a:lnTo>
                  <a:pt x="1296" y="1402"/>
                </a:lnTo>
                <a:lnTo>
                  <a:pt x="1314" y="1384"/>
                </a:lnTo>
                <a:lnTo>
                  <a:pt x="1332" y="1364"/>
                </a:lnTo>
                <a:lnTo>
                  <a:pt x="1350" y="1344"/>
                </a:lnTo>
                <a:lnTo>
                  <a:pt x="1366" y="1322"/>
                </a:lnTo>
                <a:lnTo>
                  <a:pt x="1380" y="1298"/>
                </a:lnTo>
                <a:lnTo>
                  <a:pt x="1396" y="1274"/>
                </a:lnTo>
                <a:lnTo>
                  <a:pt x="1410" y="1248"/>
                </a:lnTo>
                <a:lnTo>
                  <a:pt x="1422" y="1222"/>
                </a:lnTo>
                <a:lnTo>
                  <a:pt x="1446" y="1166"/>
                </a:lnTo>
                <a:lnTo>
                  <a:pt x="1468" y="1106"/>
                </a:lnTo>
                <a:lnTo>
                  <a:pt x="1484" y="1042"/>
                </a:lnTo>
                <a:lnTo>
                  <a:pt x="1498" y="974"/>
                </a:lnTo>
                <a:lnTo>
                  <a:pt x="1508" y="906"/>
                </a:lnTo>
                <a:lnTo>
                  <a:pt x="1514" y="834"/>
                </a:lnTo>
                <a:lnTo>
                  <a:pt x="1516" y="760"/>
                </a:lnTo>
                <a:lnTo>
                  <a:pt x="1516" y="760"/>
                </a:lnTo>
                <a:lnTo>
                  <a:pt x="1516" y="732"/>
                </a:lnTo>
                <a:lnTo>
                  <a:pt x="1514" y="704"/>
                </a:lnTo>
                <a:lnTo>
                  <a:pt x="1510" y="678"/>
                </a:lnTo>
                <a:lnTo>
                  <a:pt x="1506" y="652"/>
                </a:lnTo>
                <a:lnTo>
                  <a:pt x="1502" y="626"/>
                </a:lnTo>
                <a:lnTo>
                  <a:pt x="1494" y="600"/>
                </a:lnTo>
                <a:lnTo>
                  <a:pt x="1486" y="576"/>
                </a:lnTo>
                <a:lnTo>
                  <a:pt x="1478" y="552"/>
                </a:lnTo>
                <a:lnTo>
                  <a:pt x="1468" y="528"/>
                </a:lnTo>
                <a:lnTo>
                  <a:pt x="1458" y="506"/>
                </a:lnTo>
                <a:lnTo>
                  <a:pt x="1446" y="482"/>
                </a:lnTo>
                <a:lnTo>
                  <a:pt x="1432" y="462"/>
                </a:lnTo>
                <a:lnTo>
                  <a:pt x="1418" y="442"/>
                </a:lnTo>
                <a:lnTo>
                  <a:pt x="1402" y="422"/>
                </a:lnTo>
                <a:lnTo>
                  <a:pt x="1386" y="402"/>
                </a:lnTo>
                <a:lnTo>
                  <a:pt x="1368" y="384"/>
                </a:lnTo>
                <a:lnTo>
                  <a:pt x="1350" y="368"/>
                </a:lnTo>
                <a:lnTo>
                  <a:pt x="1330" y="352"/>
                </a:lnTo>
                <a:lnTo>
                  <a:pt x="1310" y="336"/>
                </a:lnTo>
                <a:lnTo>
                  <a:pt x="1288" y="322"/>
                </a:lnTo>
                <a:lnTo>
                  <a:pt x="1264" y="308"/>
                </a:lnTo>
                <a:lnTo>
                  <a:pt x="1240" y="296"/>
                </a:lnTo>
                <a:lnTo>
                  <a:pt x="1216" y="284"/>
                </a:lnTo>
                <a:lnTo>
                  <a:pt x="1190" y="274"/>
                </a:lnTo>
                <a:lnTo>
                  <a:pt x="1162" y="264"/>
                </a:lnTo>
                <a:lnTo>
                  <a:pt x="1134" y="256"/>
                </a:lnTo>
                <a:lnTo>
                  <a:pt x="1104" y="250"/>
                </a:lnTo>
                <a:lnTo>
                  <a:pt x="1074" y="244"/>
                </a:lnTo>
                <a:lnTo>
                  <a:pt x="1044" y="240"/>
                </a:lnTo>
                <a:lnTo>
                  <a:pt x="1012" y="236"/>
                </a:lnTo>
                <a:lnTo>
                  <a:pt x="978" y="234"/>
                </a:lnTo>
                <a:lnTo>
                  <a:pt x="944" y="234"/>
                </a:lnTo>
                <a:lnTo>
                  <a:pt x="944" y="234"/>
                </a:lnTo>
                <a:lnTo>
                  <a:pt x="906" y="236"/>
                </a:lnTo>
                <a:lnTo>
                  <a:pt x="868" y="238"/>
                </a:lnTo>
                <a:lnTo>
                  <a:pt x="832" y="242"/>
                </a:lnTo>
                <a:lnTo>
                  <a:pt x="796" y="248"/>
                </a:lnTo>
                <a:lnTo>
                  <a:pt x="760" y="256"/>
                </a:lnTo>
                <a:lnTo>
                  <a:pt x="728" y="266"/>
                </a:lnTo>
                <a:lnTo>
                  <a:pt x="694" y="276"/>
                </a:lnTo>
                <a:lnTo>
                  <a:pt x="662" y="288"/>
                </a:lnTo>
                <a:lnTo>
                  <a:pt x="632" y="302"/>
                </a:lnTo>
                <a:lnTo>
                  <a:pt x="602" y="316"/>
                </a:lnTo>
                <a:lnTo>
                  <a:pt x="574" y="334"/>
                </a:lnTo>
                <a:lnTo>
                  <a:pt x="548" y="350"/>
                </a:lnTo>
                <a:lnTo>
                  <a:pt x="522" y="370"/>
                </a:lnTo>
                <a:lnTo>
                  <a:pt x="496" y="390"/>
                </a:lnTo>
                <a:lnTo>
                  <a:pt x="472" y="410"/>
                </a:lnTo>
                <a:lnTo>
                  <a:pt x="450" y="432"/>
                </a:lnTo>
                <a:lnTo>
                  <a:pt x="428" y="456"/>
                </a:lnTo>
                <a:lnTo>
                  <a:pt x="408" y="480"/>
                </a:lnTo>
                <a:lnTo>
                  <a:pt x="390" y="506"/>
                </a:lnTo>
                <a:lnTo>
                  <a:pt x="372" y="532"/>
                </a:lnTo>
                <a:lnTo>
                  <a:pt x="356" y="558"/>
                </a:lnTo>
                <a:lnTo>
                  <a:pt x="342" y="586"/>
                </a:lnTo>
                <a:lnTo>
                  <a:pt x="328" y="614"/>
                </a:lnTo>
                <a:lnTo>
                  <a:pt x="316" y="642"/>
                </a:lnTo>
                <a:lnTo>
                  <a:pt x="304" y="672"/>
                </a:lnTo>
                <a:lnTo>
                  <a:pt x="294" y="702"/>
                </a:lnTo>
                <a:lnTo>
                  <a:pt x="286" y="732"/>
                </a:lnTo>
                <a:lnTo>
                  <a:pt x="280" y="764"/>
                </a:lnTo>
                <a:lnTo>
                  <a:pt x="274" y="796"/>
                </a:lnTo>
                <a:lnTo>
                  <a:pt x="272" y="828"/>
                </a:lnTo>
                <a:lnTo>
                  <a:pt x="268" y="860"/>
                </a:lnTo>
                <a:lnTo>
                  <a:pt x="268" y="892"/>
                </a:lnTo>
                <a:lnTo>
                  <a:pt x="268" y="892"/>
                </a:lnTo>
                <a:lnTo>
                  <a:pt x="270" y="936"/>
                </a:lnTo>
                <a:lnTo>
                  <a:pt x="274" y="976"/>
                </a:lnTo>
                <a:lnTo>
                  <a:pt x="282" y="1012"/>
                </a:lnTo>
                <a:lnTo>
                  <a:pt x="292" y="1046"/>
                </a:lnTo>
                <a:lnTo>
                  <a:pt x="306" y="1078"/>
                </a:lnTo>
                <a:lnTo>
                  <a:pt x="322" y="1108"/>
                </a:lnTo>
                <a:lnTo>
                  <a:pt x="338" y="1136"/>
                </a:lnTo>
                <a:lnTo>
                  <a:pt x="358" y="1162"/>
                </a:lnTo>
                <a:lnTo>
                  <a:pt x="358" y="1162"/>
                </a:lnTo>
                <a:lnTo>
                  <a:pt x="374" y="1182"/>
                </a:lnTo>
                <a:lnTo>
                  <a:pt x="378" y="1190"/>
                </a:lnTo>
                <a:lnTo>
                  <a:pt x="382" y="1198"/>
                </a:lnTo>
                <a:lnTo>
                  <a:pt x="382" y="1206"/>
                </a:lnTo>
                <a:lnTo>
                  <a:pt x="382" y="1216"/>
                </a:lnTo>
                <a:lnTo>
                  <a:pt x="378" y="1238"/>
                </a:lnTo>
                <a:lnTo>
                  <a:pt x="378" y="1238"/>
                </a:lnTo>
                <a:lnTo>
                  <a:pt x="350" y="1348"/>
                </a:lnTo>
                <a:lnTo>
                  <a:pt x="350" y="1348"/>
                </a:lnTo>
                <a:lnTo>
                  <a:pt x="346" y="1360"/>
                </a:lnTo>
                <a:lnTo>
                  <a:pt x="340" y="1370"/>
                </a:lnTo>
                <a:lnTo>
                  <a:pt x="332" y="1378"/>
                </a:lnTo>
                <a:lnTo>
                  <a:pt x="324" y="1384"/>
                </a:lnTo>
                <a:lnTo>
                  <a:pt x="314" y="1386"/>
                </a:lnTo>
                <a:lnTo>
                  <a:pt x="304" y="1388"/>
                </a:lnTo>
                <a:lnTo>
                  <a:pt x="294" y="1386"/>
                </a:lnTo>
                <a:lnTo>
                  <a:pt x="282" y="1382"/>
                </a:lnTo>
                <a:lnTo>
                  <a:pt x="282" y="1382"/>
                </a:lnTo>
                <a:lnTo>
                  <a:pt x="246" y="1366"/>
                </a:lnTo>
                <a:lnTo>
                  <a:pt x="214" y="1348"/>
                </a:lnTo>
                <a:lnTo>
                  <a:pt x="184" y="1326"/>
                </a:lnTo>
                <a:lnTo>
                  <a:pt x="156" y="1300"/>
                </a:lnTo>
                <a:lnTo>
                  <a:pt x="132" y="1274"/>
                </a:lnTo>
                <a:lnTo>
                  <a:pt x="108" y="1244"/>
                </a:lnTo>
                <a:lnTo>
                  <a:pt x="88" y="1212"/>
                </a:lnTo>
                <a:lnTo>
                  <a:pt x="70" y="1180"/>
                </a:lnTo>
                <a:lnTo>
                  <a:pt x="52" y="1144"/>
                </a:lnTo>
                <a:lnTo>
                  <a:pt x="38" y="1106"/>
                </a:lnTo>
                <a:lnTo>
                  <a:pt x="26" y="1068"/>
                </a:lnTo>
                <a:lnTo>
                  <a:pt x="18" y="1028"/>
                </a:lnTo>
                <a:lnTo>
                  <a:pt x="10" y="988"/>
                </a:lnTo>
                <a:lnTo>
                  <a:pt x="4" y="944"/>
                </a:lnTo>
                <a:lnTo>
                  <a:pt x="2" y="902"/>
                </a:lnTo>
                <a:lnTo>
                  <a:pt x="0" y="858"/>
                </a:lnTo>
                <a:lnTo>
                  <a:pt x="0" y="858"/>
                </a:lnTo>
                <a:lnTo>
                  <a:pt x="2" y="820"/>
                </a:lnTo>
                <a:lnTo>
                  <a:pt x="4" y="784"/>
                </a:lnTo>
                <a:lnTo>
                  <a:pt x="10" y="746"/>
                </a:lnTo>
                <a:lnTo>
                  <a:pt x="16" y="708"/>
                </a:lnTo>
                <a:lnTo>
                  <a:pt x="24" y="672"/>
                </a:lnTo>
                <a:lnTo>
                  <a:pt x="36" y="634"/>
                </a:lnTo>
                <a:lnTo>
                  <a:pt x="48" y="596"/>
                </a:lnTo>
                <a:lnTo>
                  <a:pt x="62" y="560"/>
                </a:lnTo>
                <a:lnTo>
                  <a:pt x="78" y="522"/>
                </a:lnTo>
                <a:lnTo>
                  <a:pt x="96" y="486"/>
                </a:lnTo>
                <a:lnTo>
                  <a:pt x="116" y="450"/>
                </a:lnTo>
                <a:lnTo>
                  <a:pt x="138" y="414"/>
                </a:lnTo>
                <a:lnTo>
                  <a:pt x="162" y="380"/>
                </a:lnTo>
                <a:lnTo>
                  <a:pt x="188" y="346"/>
                </a:lnTo>
                <a:lnTo>
                  <a:pt x="216" y="314"/>
                </a:lnTo>
                <a:lnTo>
                  <a:pt x="246" y="282"/>
                </a:lnTo>
                <a:lnTo>
                  <a:pt x="278" y="252"/>
                </a:lnTo>
                <a:lnTo>
                  <a:pt x="312" y="222"/>
                </a:lnTo>
                <a:lnTo>
                  <a:pt x="348" y="194"/>
                </a:lnTo>
                <a:lnTo>
                  <a:pt x="384" y="168"/>
                </a:lnTo>
                <a:lnTo>
                  <a:pt x="424" y="144"/>
                </a:lnTo>
                <a:lnTo>
                  <a:pt x="466" y="120"/>
                </a:lnTo>
                <a:lnTo>
                  <a:pt x="508" y="98"/>
                </a:lnTo>
                <a:lnTo>
                  <a:pt x="554" y="78"/>
                </a:lnTo>
                <a:lnTo>
                  <a:pt x="600" y="62"/>
                </a:lnTo>
                <a:lnTo>
                  <a:pt x="650" y="46"/>
                </a:lnTo>
                <a:lnTo>
                  <a:pt x="700" y="32"/>
                </a:lnTo>
                <a:lnTo>
                  <a:pt x="752" y="20"/>
                </a:lnTo>
                <a:lnTo>
                  <a:pt x="808" y="12"/>
                </a:lnTo>
                <a:lnTo>
                  <a:pt x="864" y="4"/>
                </a:lnTo>
                <a:lnTo>
                  <a:pt x="922" y="2"/>
                </a:lnTo>
                <a:lnTo>
                  <a:pt x="982" y="0"/>
                </a:lnTo>
                <a:lnTo>
                  <a:pt x="982" y="0"/>
                </a:lnTo>
                <a:lnTo>
                  <a:pt x="1030" y="0"/>
                </a:lnTo>
                <a:lnTo>
                  <a:pt x="1078" y="4"/>
                </a:lnTo>
                <a:lnTo>
                  <a:pt x="1124" y="10"/>
                </a:lnTo>
                <a:lnTo>
                  <a:pt x="1170" y="16"/>
                </a:lnTo>
                <a:lnTo>
                  <a:pt x="1214" y="26"/>
                </a:lnTo>
                <a:lnTo>
                  <a:pt x="1258" y="38"/>
                </a:lnTo>
                <a:lnTo>
                  <a:pt x="1298" y="50"/>
                </a:lnTo>
                <a:lnTo>
                  <a:pt x="1340" y="66"/>
                </a:lnTo>
                <a:lnTo>
                  <a:pt x="1378" y="82"/>
                </a:lnTo>
                <a:lnTo>
                  <a:pt x="1416" y="100"/>
                </a:lnTo>
                <a:lnTo>
                  <a:pt x="1452" y="120"/>
                </a:lnTo>
                <a:lnTo>
                  <a:pt x="1488" y="142"/>
                </a:lnTo>
                <a:lnTo>
                  <a:pt x="1522" y="164"/>
                </a:lnTo>
                <a:lnTo>
                  <a:pt x="1554" y="188"/>
                </a:lnTo>
                <a:lnTo>
                  <a:pt x="1584" y="214"/>
                </a:lnTo>
                <a:lnTo>
                  <a:pt x="1614" y="240"/>
                </a:lnTo>
                <a:lnTo>
                  <a:pt x="1642" y="268"/>
                </a:lnTo>
                <a:lnTo>
                  <a:pt x="1668" y="298"/>
                </a:lnTo>
                <a:lnTo>
                  <a:pt x="1692" y="328"/>
                </a:lnTo>
                <a:lnTo>
                  <a:pt x="1714" y="358"/>
                </a:lnTo>
                <a:lnTo>
                  <a:pt x="1736" y="390"/>
                </a:lnTo>
                <a:lnTo>
                  <a:pt x="1756" y="424"/>
                </a:lnTo>
                <a:lnTo>
                  <a:pt x="1774" y="458"/>
                </a:lnTo>
                <a:lnTo>
                  <a:pt x="1790" y="492"/>
                </a:lnTo>
                <a:lnTo>
                  <a:pt x="1804" y="526"/>
                </a:lnTo>
                <a:lnTo>
                  <a:pt x="1816" y="562"/>
                </a:lnTo>
                <a:lnTo>
                  <a:pt x="1828" y="598"/>
                </a:lnTo>
                <a:lnTo>
                  <a:pt x="1836" y="636"/>
                </a:lnTo>
                <a:lnTo>
                  <a:pt x="1842" y="674"/>
                </a:lnTo>
                <a:lnTo>
                  <a:pt x="1848" y="710"/>
                </a:lnTo>
                <a:lnTo>
                  <a:pt x="1850" y="748"/>
                </a:lnTo>
                <a:lnTo>
                  <a:pt x="1852" y="786"/>
                </a:lnTo>
                <a:lnTo>
                  <a:pt x="1852" y="786"/>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54" name="Text Placeholder 4"/>
          <p:cNvSpPr>
            <a:spLocks noGrp="1"/>
          </p:cNvSpPr>
          <p:nvPr>
            <p:ph type="body" sz="quarter" idx="39" hasCustomPrompt="1"/>
          </p:nvPr>
        </p:nvSpPr>
        <p:spPr>
          <a:xfrm>
            <a:off x="6192011" y="2328587"/>
            <a:ext cx="5376597" cy="674012"/>
          </a:xfrm>
        </p:spPr>
        <p:txBody>
          <a:bodyPr anchor="ctr">
            <a:noAutofit/>
          </a:bodyPr>
          <a:lstStyle>
            <a:lvl1pPr marL="0" indent="0" algn="l">
              <a:buNone/>
              <a:defRPr sz="3733">
                <a:solidFill>
                  <a:schemeClr val="accent3"/>
                </a:solidFill>
              </a:defRPr>
            </a:lvl1pPr>
          </a:lstStyle>
          <a:p>
            <a:r>
              <a:rPr lang="en-US" dirty="0"/>
              <a:t>Insert your text here</a:t>
            </a:r>
          </a:p>
        </p:txBody>
      </p:sp>
      <p:sp>
        <p:nvSpPr>
          <p:cNvPr id="55" name="Text Placeholder 4"/>
          <p:cNvSpPr>
            <a:spLocks noGrp="1"/>
          </p:cNvSpPr>
          <p:nvPr>
            <p:ph type="body" sz="quarter" idx="40" hasCustomPrompt="1"/>
          </p:nvPr>
        </p:nvSpPr>
        <p:spPr>
          <a:xfrm>
            <a:off x="6192011" y="3278728"/>
            <a:ext cx="5376597" cy="2671392"/>
          </a:xfrm>
        </p:spPr>
        <p:txBody>
          <a:bodyPr anchor="t">
            <a:noAutofit/>
          </a:bodyPr>
          <a:lstStyle>
            <a:lvl1pPr marL="0" indent="0" algn="l">
              <a:buNone/>
              <a:defRPr sz="2667">
                <a:solidFill>
                  <a:schemeClr val="tx1"/>
                </a:solidFill>
              </a:defRPr>
            </a:lvl1pPr>
          </a:lstStyle>
          <a:p>
            <a:r>
              <a:rPr lang="en-US" dirty="0"/>
              <a:t>Lorem ipsum dolor sit amet, consectetur adipisicing elit, sed do eiusmod tempor incididunt ut labore et dolore magna aliqua. </a:t>
            </a: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443" y="1732447"/>
            <a:ext cx="4188291" cy="4465104"/>
          </a:xfrm>
          <a:prstGeom prst="rect">
            <a:avLst/>
          </a:prstGeom>
        </p:spPr>
      </p:pic>
    </p:spTree>
    <p:extLst>
      <p:ext uri="{BB962C8B-B14F-4D97-AF65-F5344CB8AC3E}">
        <p14:creationId xmlns:p14="http://schemas.microsoft.com/office/powerpoint/2010/main" val="2170184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martphon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Freeform 12"/>
          <p:cNvSpPr>
            <a:spLocks/>
          </p:cNvSpPr>
          <p:nvPr/>
        </p:nvSpPr>
        <p:spPr bwMode="auto">
          <a:xfrm>
            <a:off x="0" y="5869518"/>
            <a:ext cx="12192000" cy="988484"/>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3" name="Date Placeholder 2"/>
          <p:cNvSpPr>
            <a:spLocks noGrp="1"/>
          </p:cNvSpPr>
          <p:nvPr>
            <p:ph type="dt" sz="half" idx="10"/>
          </p:nvPr>
        </p:nvSpPr>
        <p:spPr/>
        <p:txBody>
          <a:bodyPr/>
          <a:lstStyle>
            <a:lvl1pPr>
              <a:defRPr>
                <a:solidFill>
                  <a:schemeClr val="bg1"/>
                </a:solidFill>
              </a:defRPr>
            </a:lvl1pPr>
          </a:lstStyle>
          <a:p>
            <a:fld id="{21F9760A-C256-5D44-9243-A8878BD9686A}" type="datetimeFigureOut">
              <a:rPr lang="en-US" smtClean="0"/>
              <a:t>2/24/20</a:t>
            </a:fld>
            <a:endParaRPr lang="en-US"/>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C5E62843-5B84-B840-AEE2-8BEB1BDEB86A}" type="slidenum">
              <a:rPr lang="en-US" smtClean="0"/>
              <a:t>‹#›</a:t>
            </a:fld>
            <a:endParaRPr lang="en-US"/>
          </a:p>
        </p:txBody>
      </p:sp>
      <p:sp>
        <p:nvSpPr>
          <p:cNvPr id="63" name="Rectangle 11"/>
          <p:cNvSpPr>
            <a:spLocks noChangeArrowheads="1"/>
          </p:cNvSpPr>
          <p:nvPr/>
        </p:nvSpPr>
        <p:spPr bwMode="auto">
          <a:xfrm>
            <a:off x="4234" y="6407151"/>
            <a:ext cx="6351" cy="450851"/>
          </a:xfrm>
          <a:prstGeom prst="rect">
            <a:avLst/>
          </a:prstGeom>
          <a:solidFill>
            <a:srgbClr val="E7E9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solidFill>
                <a:schemeClr val="bg1">
                  <a:lumMod val="50000"/>
                </a:schemeClr>
              </a:solidFill>
            </a:endParaRPr>
          </a:p>
        </p:txBody>
      </p:sp>
      <p:sp>
        <p:nvSpPr>
          <p:cNvPr id="196" name="Title 1"/>
          <p:cNvSpPr>
            <a:spLocks noGrp="1"/>
          </p:cNvSpPr>
          <p:nvPr>
            <p:ph type="title" hasCustomPrompt="1"/>
          </p:nvPr>
        </p:nvSpPr>
        <p:spPr>
          <a:xfrm>
            <a:off x="609600" y="274637"/>
            <a:ext cx="10972800" cy="1143000"/>
          </a:xfrm>
        </p:spPr>
        <p:txBody>
          <a:bodyPr/>
          <a:lstStyle>
            <a:lvl1pPr>
              <a:defRPr baseline="0"/>
            </a:lvl1pPr>
          </a:lstStyle>
          <a:p>
            <a:r>
              <a:rPr lang="en-US" dirty="0"/>
              <a:t>Smartphone Mockup</a:t>
            </a:r>
            <a:endParaRPr lang="en-US" noProof="0" dirty="0"/>
          </a:p>
        </p:txBody>
      </p:sp>
      <p:grpSp>
        <p:nvGrpSpPr>
          <p:cNvPr id="2" name="Group 1"/>
          <p:cNvGrpSpPr/>
          <p:nvPr/>
        </p:nvGrpSpPr>
        <p:grpSpPr>
          <a:xfrm>
            <a:off x="4944137" y="1565436"/>
            <a:ext cx="2320264" cy="4800280"/>
            <a:chOff x="3851920" y="1471613"/>
            <a:chExt cx="1452563" cy="3005138"/>
          </a:xfrm>
        </p:grpSpPr>
        <p:sp>
          <p:nvSpPr>
            <p:cNvPr id="11" name="Freeform 10"/>
            <p:cNvSpPr>
              <a:spLocks noEditPoints="1"/>
            </p:cNvSpPr>
            <p:nvPr userDrawn="1"/>
          </p:nvSpPr>
          <p:spPr bwMode="auto">
            <a:xfrm>
              <a:off x="3851920" y="1471613"/>
              <a:ext cx="1452563" cy="3005138"/>
            </a:xfrm>
            <a:custGeom>
              <a:avLst/>
              <a:gdLst>
                <a:gd name="T0" fmla="*/ 290 w 1830"/>
                <a:gd name="T1" fmla="*/ 0 h 3786"/>
                <a:gd name="T2" fmla="*/ 275 w 1830"/>
                <a:gd name="T3" fmla="*/ 0 h 3786"/>
                <a:gd name="T4" fmla="*/ 246 w 1830"/>
                <a:gd name="T5" fmla="*/ 4 h 3786"/>
                <a:gd name="T6" fmla="*/ 217 w 1830"/>
                <a:gd name="T7" fmla="*/ 10 h 3786"/>
                <a:gd name="T8" fmla="*/ 191 w 1830"/>
                <a:gd name="T9" fmla="*/ 18 h 3786"/>
                <a:gd name="T10" fmla="*/ 152 w 1830"/>
                <a:gd name="T11" fmla="*/ 35 h 3786"/>
                <a:gd name="T12" fmla="*/ 106 w 1830"/>
                <a:gd name="T13" fmla="*/ 67 h 3786"/>
                <a:gd name="T14" fmla="*/ 66 w 1830"/>
                <a:gd name="T15" fmla="*/ 106 h 3786"/>
                <a:gd name="T16" fmla="*/ 35 w 1830"/>
                <a:gd name="T17" fmla="*/ 152 h 3786"/>
                <a:gd name="T18" fmla="*/ 17 w 1830"/>
                <a:gd name="T19" fmla="*/ 190 h 3786"/>
                <a:gd name="T20" fmla="*/ 9 w 1830"/>
                <a:gd name="T21" fmla="*/ 218 h 3786"/>
                <a:gd name="T22" fmla="*/ 3 w 1830"/>
                <a:gd name="T23" fmla="*/ 247 h 3786"/>
                <a:gd name="T24" fmla="*/ 0 w 1830"/>
                <a:gd name="T25" fmla="*/ 276 h 3786"/>
                <a:gd name="T26" fmla="*/ 0 w 1830"/>
                <a:gd name="T27" fmla="*/ 3496 h 3786"/>
                <a:gd name="T28" fmla="*/ 0 w 1830"/>
                <a:gd name="T29" fmla="*/ 3511 h 3786"/>
                <a:gd name="T30" fmla="*/ 3 w 1830"/>
                <a:gd name="T31" fmla="*/ 3540 h 3786"/>
                <a:gd name="T32" fmla="*/ 9 w 1830"/>
                <a:gd name="T33" fmla="*/ 3569 h 3786"/>
                <a:gd name="T34" fmla="*/ 17 w 1830"/>
                <a:gd name="T35" fmla="*/ 3596 h 3786"/>
                <a:gd name="T36" fmla="*/ 35 w 1830"/>
                <a:gd name="T37" fmla="*/ 3634 h 3786"/>
                <a:gd name="T38" fmla="*/ 66 w 1830"/>
                <a:gd name="T39" fmla="*/ 3680 h 3786"/>
                <a:gd name="T40" fmla="*/ 106 w 1830"/>
                <a:gd name="T41" fmla="*/ 3721 h 3786"/>
                <a:gd name="T42" fmla="*/ 152 w 1830"/>
                <a:gd name="T43" fmla="*/ 3752 h 3786"/>
                <a:gd name="T44" fmla="*/ 191 w 1830"/>
                <a:gd name="T45" fmla="*/ 3769 h 3786"/>
                <a:gd name="T46" fmla="*/ 217 w 1830"/>
                <a:gd name="T47" fmla="*/ 3777 h 3786"/>
                <a:gd name="T48" fmla="*/ 246 w 1830"/>
                <a:gd name="T49" fmla="*/ 3783 h 3786"/>
                <a:gd name="T50" fmla="*/ 275 w 1830"/>
                <a:gd name="T51" fmla="*/ 3786 h 3786"/>
                <a:gd name="T52" fmla="*/ 1539 w 1830"/>
                <a:gd name="T53" fmla="*/ 3786 h 3786"/>
                <a:gd name="T54" fmla="*/ 1554 w 1830"/>
                <a:gd name="T55" fmla="*/ 3786 h 3786"/>
                <a:gd name="T56" fmla="*/ 1583 w 1830"/>
                <a:gd name="T57" fmla="*/ 3783 h 3786"/>
                <a:gd name="T58" fmla="*/ 1612 w 1830"/>
                <a:gd name="T59" fmla="*/ 3777 h 3786"/>
                <a:gd name="T60" fmla="*/ 1640 w 1830"/>
                <a:gd name="T61" fmla="*/ 3769 h 3786"/>
                <a:gd name="T62" fmla="*/ 1678 w 1830"/>
                <a:gd name="T63" fmla="*/ 3752 h 3786"/>
                <a:gd name="T64" fmla="*/ 1724 w 1830"/>
                <a:gd name="T65" fmla="*/ 3721 h 3786"/>
                <a:gd name="T66" fmla="*/ 1764 w 1830"/>
                <a:gd name="T67" fmla="*/ 3680 h 3786"/>
                <a:gd name="T68" fmla="*/ 1795 w 1830"/>
                <a:gd name="T69" fmla="*/ 3634 h 3786"/>
                <a:gd name="T70" fmla="*/ 1812 w 1830"/>
                <a:gd name="T71" fmla="*/ 3596 h 3786"/>
                <a:gd name="T72" fmla="*/ 1820 w 1830"/>
                <a:gd name="T73" fmla="*/ 3569 h 3786"/>
                <a:gd name="T74" fmla="*/ 1826 w 1830"/>
                <a:gd name="T75" fmla="*/ 3540 h 3786"/>
                <a:gd name="T76" fmla="*/ 1830 w 1830"/>
                <a:gd name="T77" fmla="*/ 3511 h 3786"/>
                <a:gd name="T78" fmla="*/ 1830 w 1830"/>
                <a:gd name="T79" fmla="*/ 291 h 3786"/>
                <a:gd name="T80" fmla="*/ 1830 w 1830"/>
                <a:gd name="T81" fmla="*/ 276 h 3786"/>
                <a:gd name="T82" fmla="*/ 1826 w 1830"/>
                <a:gd name="T83" fmla="*/ 247 h 3786"/>
                <a:gd name="T84" fmla="*/ 1820 w 1830"/>
                <a:gd name="T85" fmla="*/ 218 h 3786"/>
                <a:gd name="T86" fmla="*/ 1812 w 1830"/>
                <a:gd name="T87" fmla="*/ 190 h 3786"/>
                <a:gd name="T88" fmla="*/ 1795 w 1830"/>
                <a:gd name="T89" fmla="*/ 152 h 3786"/>
                <a:gd name="T90" fmla="*/ 1764 w 1830"/>
                <a:gd name="T91" fmla="*/ 106 h 3786"/>
                <a:gd name="T92" fmla="*/ 1724 w 1830"/>
                <a:gd name="T93" fmla="*/ 67 h 3786"/>
                <a:gd name="T94" fmla="*/ 1678 w 1830"/>
                <a:gd name="T95" fmla="*/ 35 h 3786"/>
                <a:gd name="T96" fmla="*/ 1640 w 1830"/>
                <a:gd name="T97" fmla="*/ 18 h 3786"/>
                <a:gd name="T98" fmla="*/ 1612 w 1830"/>
                <a:gd name="T99" fmla="*/ 10 h 3786"/>
                <a:gd name="T100" fmla="*/ 1583 w 1830"/>
                <a:gd name="T101" fmla="*/ 4 h 3786"/>
                <a:gd name="T102" fmla="*/ 1554 w 1830"/>
                <a:gd name="T103" fmla="*/ 0 h 3786"/>
                <a:gd name="T104" fmla="*/ 1539 w 1830"/>
                <a:gd name="T105" fmla="*/ 0 h 3786"/>
                <a:gd name="T106" fmla="*/ 103 w 1830"/>
                <a:gd name="T107" fmla="*/ 3305 h 3786"/>
                <a:gd name="T108" fmla="*/ 1721 w 1830"/>
                <a:gd name="T109" fmla="*/ 460 h 3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0" h="3786">
                  <a:moveTo>
                    <a:pt x="1539" y="0"/>
                  </a:moveTo>
                  <a:lnTo>
                    <a:pt x="290" y="0"/>
                  </a:lnTo>
                  <a:lnTo>
                    <a:pt x="290" y="0"/>
                  </a:lnTo>
                  <a:lnTo>
                    <a:pt x="275" y="0"/>
                  </a:lnTo>
                  <a:lnTo>
                    <a:pt x="261" y="2"/>
                  </a:lnTo>
                  <a:lnTo>
                    <a:pt x="246" y="4"/>
                  </a:lnTo>
                  <a:lnTo>
                    <a:pt x="232" y="6"/>
                  </a:lnTo>
                  <a:lnTo>
                    <a:pt x="217" y="10"/>
                  </a:lnTo>
                  <a:lnTo>
                    <a:pt x="204" y="13"/>
                  </a:lnTo>
                  <a:lnTo>
                    <a:pt x="191" y="18"/>
                  </a:lnTo>
                  <a:lnTo>
                    <a:pt x="177" y="23"/>
                  </a:lnTo>
                  <a:lnTo>
                    <a:pt x="152" y="35"/>
                  </a:lnTo>
                  <a:lnTo>
                    <a:pt x="128" y="50"/>
                  </a:lnTo>
                  <a:lnTo>
                    <a:pt x="106" y="67"/>
                  </a:lnTo>
                  <a:lnTo>
                    <a:pt x="85" y="86"/>
                  </a:lnTo>
                  <a:lnTo>
                    <a:pt x="66" y="106"/>
                  </a:lnTo>
                  <a:lnTo>
                    <a:pt x="49" y="128"/>
                  </a:lnTo>
                  <a:lnTo>
                    <a:pt x="35" y="152"/>
                  </a:lnTo>
                  <a:lnTo>
                    <a:pt x="23" y="178"/>
                  </a:lnTo>
                  <a:lnTo>
                    <a:pt x="17" y="190"/>
                  </a:lnTo>
                  <a:lnTo>
                    <a:pt x="12" y="204"/>
                  </a:lnTo>
                  <a:lnTo>
                    <a:pt x="9" y="218"/>
                  </a:lnTo>
                  <a:lnTo>
                    <a:pt x="5" y="232"/>
                  </a:lnTo>
                  <a:lnTo>
                    <a:pt x="3" y="247"/>
                  </a:lnTo>
                  <a:lnTo>
                    <a:pt x="1" y="261"/>
                  </a:lnTo>
                  <a:lnTo>
                    <a:pt x="0" y="276"/>
                  </a:lnTo>
                  <a:lnTo>
                    <a:pt x="0" y="291"/>
                  </a:lnTo>
                  <a:lnTo>
                    <a:pt x="0" y="3496"/>
                  </a:lnTo>
                  <a:lnTo>
                    <a:pt x="0" y="3496"/>
                  </a:lnTo>
                  <a:lnTo>
                    <a:pt x="0" y="3511"/>
                  </a:lnTo>
                  <a:lnTo>
                    <a:pt x="1" y="3526"/>
                  </a:lnTo>
                  <a:lnTo>
                    <a:pt x="3" y="3540"/>
                  </a:lnTo>
                  <a:lnTo>
                    <a:pt x="5" y="3555"/>
                  </a:lnTo>
                  <a:lnTo>
                    <a:pt x="9" y="3569"/>
                  </a:lnTo>
                  <a:lnTo>
                    <a:pt x="12" y="3582"/>
                  </a:lnTo>
                  <a:lnTo>
                    <a:pt x="17" y="3596"/>
                  </a:lnTo>
                  <a:lnTo>
                    <a:pt x="23" y="3609"/>
                  </a:lnTo>
                  <a:lnTo>
                    <a:pt x="35" y="3634"/>
                  </a:lnTo>
                  <a:lnTo>
                    <a:pt x="49" y="3658"/>
                  </a:lnTo>
                  <a:lnTo>
                    <a:pt x="66" y="3680"/>
                  </a:lnTo>
                  <a:lnTo>
                    <a:pt x="85" y="3701"/>
                  </a:lnTo>
                  <a:lnTo>
                    <a:pt x="106" y="3721"/>
                  </a:lnTo>
                  <a:lnTo>
                    <a:pt x="128" y="3737"/>
                  </a:lnTo>
                  <a:lnTo>
                    <a:pt x="152" y="3752"/>
                  </a:lnTo>
                  <a:lnTo>
                    <a:pt x="177" y="3763"/>
                  </a:lnTo>
                  <a:lnTo>
                    <a:pt x="191" y="3769"/>
                  </a:lnTo>
                  <a:lnTo>
                    <a:pt x="204" y="3774"/>
                  </a:lnTo>
                  <a:lnTo>
                    <a:pt x="217" y="3777"/>
                  </a:lnTo>
                  <a:lnTo>
                    <a:pt x="232" y="3781"/>
                  </a:lnTo>
                  <a:lnTo>
                    <a:pt x="246" y="3783"/>
                  </a:lnTo>
                  <a:lnTo>
                    <a:pt x="261" y="3785"/>
                  </a:lnTo>
                  <a:lnTo>
                    <a:pt x="275" y="3786"/>
                  </a:lnTo>
                  <a:lnTo>
                    <a:pt x="290" y="3786"/>
                  </a:lnTo>
                  <a:lnTo>
                    <a:pt x="1539" y="3786"/>
                  </a:lnTo>
                  <a:lnTo>
                    <a:pt x="1539" y="3786"/>
                  </a:lnTo>
                  <a:lnTo>
                    <a:pt x="1554" y="3786"/>
                  </a:lnTo>
                  <a:lnTo>
                    <a:pt x="1569" y="3785"/>
                  </a:lnTo>
                  <a:lnTo>
                    <a:pt x="1583" y="3783"/>
                  </a:lnTo>
                  <a:lnTo>
                    <a:pt x="1598" y="3781"/>
                  </a:lnTo>
                  <a:lnTo>
                    <a:pt x="1612" y="3777"/>
                  </a:lnTo>
                  <a:lnTo>
                    <a:pt x="1626" y="3774"/>
                  </a:lnTo>
                  <a:lnTo>
                    <a:pt x="1640" y="3769"/>
                  </a:lnTo>
                  <a:lnTo>
                    <a:pt x="1652" y="3763"/>
                  </a:lnTo>
                  <a:lnTo>
                    <a:pt x="1678" y="3752"/>
                  </a:lnTo>
                  <a:lnTo>
                    <a:pt x="1702" y="3737"/>
                  </a:lnTo>
                  <a:lnTo>
                    <a:pt x="1724" y="3721"/>
                  </a:lnTo>
                  <a:lnTo>
                    <a:pt x="1744" y="3701"/>
                  </a:lnTo>
                  <a:lnTo>
                    <a:pt x="1764" y="3680"/>
                  </a:lnTo>
                  <a:lnTo>
                    <a:pt x="1780" y="3658"/>
                  </a:lnTo>
                  <a:lnTo>
                    <a:pt x="1795" y="3634"/>
                  </a:lnTo>
                  <a:lnTo>
                    <a:pt x="1807" y="3609"/>
                  </a:lnTo>
                  <a:lnTo>
                    <a:pt x="1812" y="3596"/>
                  </a:lnTo>
                  <a:lnTo>
                    <a:pt x="1817" y="3582"/>
                  </a:lnTo>
                  <a:lnTo>
                    <a:pt x="1820" y="3569"/>
                  </a:lnTo>
                  <a:lnTo>
                    <a:pt x="1824" y="3555"/>
                  </a:lnTo>
                  <a:lnTo>
                    <a:pt x="1826" y="3540"/>
                  </a:lnTo>
                  <a:lnTo>
                    <a:pt x="1828" y="3526"/>
                  </a:lnTo>
                  <a:lnTo>
                    <a:pt x="1830" y="3511"/>
                  </a:lnTo>
                  <a:lnTo>
                    <a:pt x="1830" y="3496"/>
                  </a:lnTo>
                  <a:lnTo>
                    <a:pt x="1830" y="291"/>
                  </a:lnTo>
                  <a:lnTo>
                    <a:pt x="1830" y="291"/>
                  </a:lnTo>
                  <a:lnTo>
                    <a:pt x="1830" y="276"/>
                  </a:lnTo>
                  <a:lnTo>
                    <a:pt x="1828" y="261"/>
                  </a:lnTo>
                  <a:lnTo>
                    <a:pt x="1826" y="247"/>
                  </a:lnTo>
                  <a:lnTo>
                    <a:pt x="1824" y="232"/>
                  </a:lnTo>
                  <a:lnTo>
                    <a:pt x="1820" y="218"/>
                  </a:lnTo>
                  <a:lnTo>
                    <a:pt x="1817" y="204"/>
                  </a:lnTo>
                  <a:lnTo>
                    <a:pt x="1812" y="190"/>
                  </a:lnTo>
                  <a:lnTo>
                    <a:pt x="1807" y="178"/>
                  </a:lnTo>
                  <a:lnTo>
                    <a:pt x="1795" y="152"/>
                  </a:lnTo>
                  <a:lnTo>
                    <a:pt x="1780" y="128"/>
                  </a:lnTo>
                  <a:lnTo>
                    <a:pt x="1764" y="106"/>
                  </a:lnTo>
                  <a:lnTo>
                    <a:pt x="1744" y="86"/>
                  </a:lnTo>
                  <a:lnTo>
                    <a:pt x="1724" y="67"/>
                  </a:lnTo>
                  <a:lnTo>
                    <a:pt x="1702" y="50"/>
                  </a:lnTo>
                  <a:lnTo>
                    <a:pt x="1678" y="35"/>
                  </a:lnTo>
                  <a:lnTo>
                    <a:pt x="1652" y="23"/>
                  </a:lnTo>
                  <a:lnTo>
                    <a:pt x="1640" y="18"/>
                  </a:lnTo>
                  <a:lnTo>
                    <a:pt x="1626" y="13"/>
                  </a:lnTo>
                  <a:lnTo>
                    <a:pt x="1612" y="10"/>
                  </a:lnTo>
                  <a:lnTo>
                    <a:pt x="1598" y="6"/>
                  </a:lnTo>
                  <a:lnTo>
                    <a:pt x="1583" y="4"/>
                  </a:lnTo>
                  <a:lnTo>
                    <a:pt x="1569" y="2"/>
                  </a:lnTo>
                  <a:lnTo>
                    <a:pt x="1554" y="0"/>
                  </a:lnTo>
                  <a:lnTo>
                    <a:pt x="1539" y="0"/>
                  </a:lnTo>
                  <a:lnTo>
                    <a:pt x="1539" y="0"/>
                  </a:lnTo>
                  <a:close/>
                  <a:moveTo>
                    <a:pt x="1721" y="3305"/>
                  </a:moveTo>
                  <a:lnTo>
                    <a:pt x="103" y="3305"/>
                  </a:lnTo>
                  <a:lnTo>
                    <a:pt x="103" y="460"/>
                  </a:lnTo>
                  <a:lnTo>
                    <a:pt x="1721" y="460"/>
                  </a:lnTo>
                  <a:lnTo>
                    <a:pt x="1721" y="3305"/>
                  </a:lnTo>
                  <a:close/>
                </a:path>
              </a:pathLst>
            </a:custGeom>
            <a:solidFill>
              <a:srgbClr val="434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 name="Freeform 11"/>
            <p:cNvSpPr>
              <a:spLocks/>
            </p:cNvSpPr>
            <p:nvPr userDrawn="1"/>
          </p:nvSpPr>
          <p:spPr bwMode="auto">
            <a:xfrm>
              <a:off x="4312295" y="1646238"/>
              <a:ext cx="52388" cy="52388"/>
            </a:xfrm>
            <a:custGeom>
              <a:avLst/>
              <a:gdLst>
                <a:gd name="T0" fmla="*/ 67 w 67"/>
                <a:gd name="T1" fmla="*/ 34 h 67"/>
                <a:gd name="T2" fmla="*/ 67 w 67"/>
                <a:gd name="T3" fmla="*/ 34 h 67"/>
                <a:gd name="T4" fmla="*/ 66 w 67"/>
                <a:gd name="T5" fmla="*/ 41 h 67"/>
                <a:gd name="T6" fmla="*/ 63 w 67"/>
                <a:gd name="T7" fmla="*/ 46 h 67"/>
                <a:gd name="T8" fmla="*/ 61 w 67"/>
                <a:gd name="T9" fmla="*/ 52 h 67"/>
                <a:gd name="T10" fmla="*/ 56 w 67"/>
                <a:gd name="T11" fmla="*/ 58 h 67"/>
                <a:gd name="T12" fmla="*/ 52 w 67"/>
                <a:gd name="T13" fmla="*/ 61 h 67"/>
                <a:gd name="T14" fmla="*/ 46 w 67"/>
                <a:gd name="T15" fmla="*/ 65 h 67"/>
                <a:gd name="T16" fmla="*/ 40 w 67"/>
                <a:gd name="T17" fmla="*/ 67 h 67"/>
                <a:gd name="T18" fmla="*/ 33 w 67"/>
                <a:gd name="T19" fmla="*/ 67 h 67"/>
                <a:gd name="T20" fmla="*/ 33 w 67"/>
                <a:gd name="T21" fmla="*/ 67 h 67"/>
                <a:gd name="T22" fmla="*/ 26 w 67"/>
                <a:gd name="T23" fmla="*/ 67 h 67"/>
                <a:gd name="T24" fmla="*/ 21 w 67"/>
                <a:gd name="T25" fmla="*/ 65 h 67"/>
                <a:gd name="T26" fmla="*/ 15 w 67"/>
                <a:gd name="T27" fmla="*/ 61 h 67"/>
                <a:gd name="T28" fmla="*/ 9 w 67"/>
                <a:gd name="T29" fmla="*/ 58 h 67"/>
                <a:gd name="T30" fmla="*/ 6 w 67"/>
                <a:gd name="T31" fmla="*/ 52 h 67"/>
                <a:gd name="T32" fmla="*/ 2 w 67"/>
                <a:gd name="T33" fmla="*/ 46 h 67"/>
                <a:gd name="T34" fmla="*/ 0 w 67"/>
                <a:gd name="T35" fmla="*/ 41 h 67"/>
                <a:gd name="T36" fmla="*/ 0 w 67"/>
                <a:gd name="T37" fmla="*/ 34 h 67"/>
                <a:gd name="T38" fmla="*/ 0 w 67"/>
                <a:gd name="T39" fmla="*/ 34 h 67"/>
                <a:gd name="T40" fmla="*/ 0 w 67"/>
                <a:gd name="T41" fmla="*/ 27 h 67"/>
                <a:gd name="T42" fmla="*/ 2 w 67"/>
                <a:gd name="T43" fmla="*/ 21 h 67"/>
                <a:gd name="T44" fmla="*/ 6 w 67"/>
                <a:gd name="T45" fmla="*/ 15 h 67"/>
                <a:gd name="T46" fmla="*/ 9 w 67"/>
                <a:gd name="T47" fmla="*/ 11 h 67"/>
                <a:gd name="T48" fmla="*/ 15 w 67"/>
                <a:gd name="T49" fmla="*/ 6 h 67"/>
                <a:gd name="T50" fmla="*/ 21 w 67"/>
                <a:gd name="T51" fmla="*/ 4 h 67"/>
                <a:gd name="T52" fmla="*/ 26 w 67"/>
                <a:gd name="T53" fmla="*/ 1 h 67"/>
                <a:gd name="T54" fmla="*/ 33 w 67"/>
                <a:gd name="T55" fmla="*/ 0 h 67"/>
                <a:gd name="T56" fmla="*/ 33 w 67"/>
                <a:gd name="T57" fmla="*/ 0 h 67"/>
                <a:gd name="T58" fmla="*/ 40 w 67"/>
                <a:gd name="T59" fmla="*/ 1 h 67"/>
                <a:gd name="T60" fmla="*/ 46 w 67"/>
                <a:gd name="T61" fmla="*/ 4 h 67"/>
                <a:gd name="T62" fmla="*/ 52 w 67"/>
                <a:gd name="T63" fmla="*/ 6 h 67"/>
                <a:gd name="T64" fmla="*/ 56 w 67"/>
                <a:gd name="T65" fmla="*/ 11 h 67"/>
                <a:gd name="T66" fmla="*/ 61 w 67"/>
                <a:gd name="T67" fmla="*/ 15 h 67"/>
                <a:gd name="T68" fmla="*/ 63 w 67"/>
                <a:gd name="T69" fmla="*/ 21 h 67"/>
                <a:gd name="T70" fmla="*/ 66 w 67"/>
                <a:gd name="T71" fmla="*/ 27 h 67"/>
                <a:gd name="T72" fmla="*/ 67 w 67"/>
                <a:gd name="T73" fmla="*/ 34 h 67"/>
                <a:gd name="T74" fmla="*/ 67 w 67"/>
                <a:gd name="T75"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7" h="67">
                  <a:moveTo>
                    <a:pt x="67" y="34"/>
                  </a:moveTo>
                  <a:lnTo>
                    <a:pt x="67" y="34"/>
                  </a:lnTo>
                  <a:lnTo>
                    <a:pt x="66" y="41"/>
                  </a:lnTo>
                  <a:lnTo>
                    <a:pt x="63" y="46"/>
                  </a:lnTo>
                  <a:lnTo>
                    <a:pt x="61" y="52"/>
                  </a:lnTo>
                  <a:lnTo>
                    <a:pt x="56" y="58"/>
                  </a:lnTo>
                  <a:lnTo>
                    <a:pt x="52" y="61"/>
                  </a:lnTo>
                  <a:lnTo>
                    <a:pt x="46" y="65"/>
                  </a:lnTo>
                  <a:lnTo>
                    <a:pt x="40" y="67"/>
                  </a:lnTo>
                  <a:lnTo>
                    <a:pt x="33" y="67"/>
                  </a:lnTo>
                  <a:lnTo>
                    <a:pt x="33" y="67"/>
                  </a:lnTo>
                  <a:lnTo>
                    <a:pt x="26" y="67"/>
                  </a:lnTo>
                  <a:lnTo>
                    <a:pt x="21" y="65"/>
                  </a:lnTo>
                  <a:lnTo>
                    <a:pt x="15" y="61"/>
                  </a:lnTo>
                  <a:lnTo>
                    <a:pt x="9" y="58"/>
                  </a:lnTo>
                  <a:lnTo>
                    <a:pt x="6" y="52"/>
                  </a:lnTo>
                  <a:lnTo>
                    <a:pt x="2" y="46"/>
                  </a:lnTo>
                  <a:lnTo>
                    <a:pt x="0" y="41"/>
                  </a:lnTo>
                  <a:lnTo>
                    <a:pt x="0" y="34"/>
                  </a:lnTo>
                  <a:lnTo>
                    <a:pt x="0" y="34"/>
                  </a:lnTo>
                  <a:lnTo>
                    <a:pt x="0" y="27"/>
                  </a:lnTo>
                  <a:lnTo>
                    <a:pt x="2" y="21"/>
                  </a:lnTo>
                  <a:lnTo>
                    <a:pt x="6" y="15"/>
                  </a:lnTo>
                  <a:lnTo>
                    <a:pt x="9" y="11"/>
                  </a:lnTo>
                  <a:lnTo>
                    <a:pt x="15" y="6"/>
                  </a:lnTo>
                  <a:lnTo>
                    <a:pt x="21" y="4"/>
                  </a:lnTo>
                  <a:lnTo>
                    <a:pt x="26" y="1"/>
                  </a:lnTo>
                  <a:lnTo>
                    <a:pt x="33" y="0"/>
                  </a:lnTo>
                  <a:lnTo>
                    <a:pt x="33" y="0"/>
                  </a:lnTo>
                  <a:lnTo>
                    <a:pt x="40" y="1"/>
                  </a:lnTo>
                  <a:lnTo>
                    <a:pt x="46" y="4"/>
                  </a:lnTo>
                  <a:lnTo>
                    <a:pt x="52" y="6"/>
                  </a:lnTo>
                  <a:lnTo>
                    <a:pt x="56" y="11"/>
                  </a:lnTo>
                  <a:lnTo>
                    <a:pt x="61" y="15"/>
                  </a:lnTo>
                  <a:lnTo>
                    <a:pt x="63" y="21"/>
                  </a:lnTo>
                  <a:lnTo>
                    <a:pt x="66" y="27"/>
                  </a:lnTo>
                  <a:lnTo>
                    <a:pt x="67" y="34"/>
                  </a:lnTo>
                  <a:lnTo>
                    <a:pt x="67" y="34"/>
                  </a:lnTo>
                  <a:close/>
                </a:path>
              </a:pathLst>
            </a:custGeom>
            <a:solidFill>
              <a:srgbClr val="646D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4" name="Freeform 12"/>
            <p:cNvSpPr>
              <a:spLocks/>
            </p:cNvSpPr>
            <p:nvPr userDrawn="1"/>
          </p:nvSpPr>
          <p:spPr bwMode="auto">
            <a:xfrm>
              <a:off x="4547245" y="1558926"/>
              <a:ext cx="39688" cy="39688"/>
            </a:xfrm>
            <a:custGeom>
              <a:avLst/>
              <a:gdLst>
                <a:gd name="T0" fmla="*/ 49 w 49"/>
                <a:gd name="T1" fmla="*/ 24 h 49"/>
                <a:gd name="T2" fmla="*/ 49 w 49"/>
                <a:gd name="T3" fmla="*/ 24 h 49"/>
                <a:gd name="T4" fmla="*/ 49 w 49"/>
                <a:gd name="T5" fmla="*/ 30 h 49"/>
                <a:gd name="T6" fmla="*/ 47 w 49"/>
                <a:gd name="T7" fmla="*/ 35 h 49"/>
                <a:gd name="T8" fmla="*/ 45 w 49"/>
                <a:gd name="T9" fmla="*/ 39 h 49"/>
                <a:gd name="T10" fmla="*/ 43 w 49"/>
                <a:gd name="T11" fmla="*/ 43 h 49"/>
                <a:gd name="T12" fmla="*/ 39 w 49"/>
                <a:gd name="T13" fmla="*/ 46 h 49"/>
                <a:gd name="T14" fmla="*/ 34 w 49"/>
                <a:gd name="T15" fmla="*/ 48 h 49"/>
                <a:gd name="T16" fmla="*/ 30 w 49"/>
                <a:gd name="T17" fmla="*/ 49 h 49"/>
                <a:gd name="T18" fmla="*/ 24 w 49"/>
                <a:gd name="T19" fmla="*/ 49 h 49"/>
                <a:gd name="T20" fmla="*/ 24 w 49"/>
                <a:gd name="T21" fmla="*/ 49 h 49"/>
                <a:gd name="T22" fmla="*/ 19 w 49"/>
                <a:gd name="T23" fmla="*/ 49 h 49"/>
                <a:gd name="T24" fmla="*/ 15 w 49"/>
                <a:gd name="T25" fmla="*/ 48 h 49"/>
                <a:gd name="T26" fmla="*/ 10 w 49"/>
                <a:gd name="T27" fmla="*/ 46 h 49"/>
                <a:gd name="T28" fmla="*/ 7 w 49"/>
                <a:gd name="T29" fmla="*/ 43 h 49"/>
                <a:gd name="T30" fmla="*/ 3 w 49"/>
                <a:gd name="T31" fmla="*/ 39 h 49"/>
                <a:gd name="T32" fmla="*/ 1 w 49"/>
                <a:gd name="T33" fmla="*/ 35 h 49"/>
                <a:gd name="T34" fmla="*/ 0 w 49"/>
                <a:gd name="T35" fmla="*/ 30 h 49"/>
                <a:gd name="T36" fmla="*/ 0 w 49"/>
                <a:gd name="T37" fmla="*/ 24 h 49"/>
                <a:gd name="T38" fmla="*/ 0 w 49"/>
                <a:gd name="T39" fmla="*/ 24 h 49"/>
                <a:gd name="T40" fmla="*/ 0 w 49"/>
                <a:gd name="T41" fmla="*/ 20 h 49"/>
                <a:gd name="T42" fmla="*/ 1 w 49"/>
                <a:gd name="T43" fmla="*/ 15 h 49"/>
                <a:gd name="T44" fmla="*/ 3 w 49"/>
                <a:gd name="T45" fmla="*/ 10 h 49"/>
                <a:gd name="T46" fmla="*/ 7 w 49"/>
                <a:gd name="T47" fmla="*/ 7 h 49"/>
                <a:gd name="T48" fmla="*/ 10 w 49"/>
                <a:gd name="T49" fmla="*/ 3 h 49"/>
                <a:gd name="T50" fmla="*/ 15 w 49"/>
                <a:gd name="T51" fmla="*/ 1 h 49"/>
                <a:gd name="T52" fmla="*/ 19 w 49"/>
                <a:gd name="T53" fmla="*/ 0 h 49"/>
                <a:gd name="T54" fmla="*/ 24 w 49"/>
                <a:gd name="T55" fmla="*/ 0 h 49"/>
                <a:gd name="T56" fmla="*/ 24 w 49"/>
                <a:gd name="T57" fmla="*/ 0 h 49"/>
                <a:gd name="T58" fmla="*/ 30 w 49"/>
                <a:gd name="T59" fmla="*/ 0 h 49"/>
                <a:gd name="T60" fmla="*/ 34 w 49"/>
                <a:gd name="T61" fmla="*/ 1 h 49"/>
                <a:gd name="T62" fmla="*/ 39 w 49"/>
                <a:gd name="T63" fmla="*/ 3 h 49"/>
                <a:gd name="T64" fmla="*/ 43 w 49"/>
                <a:gd name="T65" fmla="*/ 7 h 49"/>
                <a:gd name="T66" fmla="*/ 45 w 49"/>
                <a:gd name="T67" fmla="*/ 10 h 49"/>
                <a:gd name="T68" fmla="*/ 47 w 49"/>
                <a:gd name="T69" fmla="*/ 15 h 49"/>
                <a:gd name="T70" fmla="*/ 49 w 49"/>
                <a:gd name="T71" fmla="*/ 20 h 49"/>
                <a:gd name="T72" fmla="*/ 49 w 49"/>
                <a:gd name="T73" fmla="*/ 24 h 49"/>
                <a:gd name="T74" fmla="*/ 49 w 49"/>
                <a:gd name="T75" fmla="*/ 2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 h="49">
                  <a:moveTo>
                    <a:pt x="49" y="24"/>
                  </a:moveTo>
                  <a:lnTo>
                    <a:pt x="49" y="24"/>
                  </a:lnTo>
                  <a:lnTo>
                    <a:pt x="49" y="30"/>
                  </a:lnTo>
                  <a:lnTo>
                    <a:pt x="47" y="35"/>
                  </a:lnTo>
                  <a:lnTo>
                    <a:pt x="45" y="39"/>
                  </a:lnTo>
                  <a:lnTo>
                    <a:pt x="43" y="43"/>
                  </a:lnTo>
                  <a:lnTo>
                    <a:pt x="39" y="46"/>
                  </a:lnTo>
                  <a:lnTo>
                    <a:pt x="34" y="48"/>
                  </a:lnTo>
                  <a:lnTo>
                    <a:pt x="30" y="49"/>
                  </a:lnTo>
                  <a:lnTo>
                    <a:pt x="24" y="49"/>
                  </a:lnTo>
                  <a:lnTo>
                    <a:pt x="24" y="49"/>
                  </a:lnTo>
                  <a:lnTo>
                    <a:pt x="19" y="49"/>
                  </a:lnTo>
                  <a:lnTo>
                    <a:pt x="15" y="48"/>
                  </a:lnTo>
                  <a:lnTo>
                    <a:pt x="10" y="46"/>
                  </a:lnTo>
                  <a:lnTo>
                    <a:pt x="7" y="43"/>
                  </a:lnTo>
                  <a:lnTo>
                    <a:pt x="3" y="39"/>
                  </a:lnTo>
                  <a:lnTo>
                    <a:pt x="1" y="35"/>
                  </a:lnTo>
                  <a:lnTo>
                    <a:pt x="0" y="30"/>
                  </a:lnTo>
                  <a:lnTo>
                    <a:pt x="0" y="24"/>
                  </a:lnTo>
                  <a:lnTo>
                    <a:pt x="0" y="24"/>
                  </a:lnTo>
                  <a:lnTo>
                    <a:pt x="0" y="20"/>
                  </a:lnTo>
                  <a:lnTo>
                    <a:pt x="1" y="15"/>
                  </a:lnTo>
                  <a:lnTo>
                    <a:pt x="3" y="10"/>
                  </a:lnTo>
                  <a:lnTo>
                    <a:pt x="7" y="7"/>
                  </a:lnTo>
                  <a:lnTo>
                    <a:pt x="10" y="3"/>
                  </a:lnTo>
                  <a:lnTo>
                    <a:pt x="15" y="1"/>
                  </a:lnTo>
                  <a:lnTo>
                    <a:pt x="19" y="0"/>
                  </a:lnTo>
                  <a:lnTo>
                    <a:pt x="24" y="0"/>
                  </a:lnTo>
                  <a:lnTo>
                    <a:pt x="24" y="0"/>
                  </a:lnTo>
                  <a:lnTo>
                    <a:pt x="30" y="0"/>
                  </a:lnTo>
                  <a:lnTo>
                    <a:pt x="34" y="1"/>
                  </a:lnTo>
                  <a:lnTo>
                    <a:pt x="39" y="3"/>
                  </a:lnTo>
                  <a:lnTo>
                    <a:pt x="43" y="7"/>
                  </a:lnTo>
                  <a:lnTo>
                    <a:pt x="45" y="10"/>
                  </a:lnTo>
                  <a:lnTo>
                    <a:pt x="47" y="15"/>
                  </a:lnTo>
                  <a:lnTo>
                    <a:pt x="49" y="20"/>
                  </a:lnTo>
                  <a:lnTo>
                    <a:pt x="49" y="24"/>
                  </a:lnTo>
                  <a:lnTo>
                    <a:pt x="49" y="24"/>
                  </a:lnTo>
                  <a:close/>
                </a:path>
              </a:pathLst>
            </a:custGeom>
            <a:solidFill>
              <a:srgbClr val="646D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5" name="Freeform 13"/>
            <p:cNvSpPr>
              <a:spLocks/>
            </p:cNvSpPr>
            <p:nvPr userDrawn="1"/>
          </p:nvSpPr>
          <p:spPr bwMode="auto">
            <a:xfrm>
              <a:off x="4439295" y="1660526"/>
              <a:ext cx="255588" cy="23813"/>
            </a:xfrm>
            <a:custGeom>
              <a:avLst/>
              <a:gdLst>
                <a:gd name="T0" fmla="*/ 322 w 322"/>
                <a:gd name="T1" fmla="*/ 16 h 31"/>
                <a:gd name="T2" fmla="*/ 322 w 322"/>
                <a:gd name="T3" fmla="*/ 16 h 31"/>
                <a:gd name="T4" fmla="*/ 320 w 322"/>
                <a:gd name="T5" fmla="*/ 22 h 31"/>
                <a:gd name="T6" fmla="*/ 318 w 322"/>
                <a:gd name="T7" fmla="*/ 26 h 31"/>
                <a:gd name="T8" fmla="*/ 312 w 322"/>
                <a:gd name="T9" fmla="*/ 30 h 31"/>
                <a:gd name="T10" fmla="*/ 306 w 322"/>
                <a:gd name="T11" fmla="*/ 31 h 31"/>
                <a:gd name="T12" fmla="*/ 15 w 322"/>
                <a:gd name="T13" fmla="*/ 31 h 31"/>
                <a:gd name="T14" fmla="*/ 15 w 322"/>
                <a:gd name="T15" fmla="*/ 31 h 31"/>
                <a:gd name="T16" fmla="*/ 9 w 322"/>
                <a:gd name="T17" fmla="*/ 30 h 31"/>
                <a:gd name="T18" fmla="*/ 5 w 322"/>
                <a:gd name="T19" fmla="*/ 26 h 31"/>
                <a:gd name="T20" fmla="*/ 1 w 322"/>
                <a:gd name="T21" fmla="*/ 22 h 31"/>
                <a:gd name="T22" fmla="*/ 0 w 322"/>
                <a:gd name="T23" fmla="*/ 16 h 31"/>
                <a:gd name="T24" fmla="*/ 0 w 322"/>
                <a:gd name="T25" fmla="*/ 16 h 31"/>
                <a:gd name="T26" fmla="*/ 1 w 322"/>
                <a:gd name="T27" fmla="*/ 9 h 31"/>
                <a:gd name="T28" fmla="*/ 5 w 322"/>
                <a:gd name="T29" fmla="*/ 4 h 31"/>
                <a:gd name="T30" fmla="*/ 9 w 322"/>
                <a:gd name="T31" fmla="*/ 1 h 31"/>
                <a:gd name="T32" fmla="*/ 15 w 322"/>
                <a:gd name="T33" fmla="*/ 0 h 31"/>
                <a:gd name="T34" fmla="*/ 306 w 322"/>
                <a:gd name="T35" fmla="*/ 0 h 31"/>
                <a:gd name="T36" fmla="*/ 306 w 322"/>
                <a:gd name="T37" fmla="*/ 0 h 31"/>
                <a:gd name="T38" fmla="*/ 312 w 322"/>
                <a:gd name="T39" fmla="*/ 1 h 31"/>
                <a:gd name="T40" fmla="*/ 318 w 322"/>
                <a:gd name="T41" fmla="*/ 4 h 31"/>
                <a:gd name="T42" fmla="*/ 320 w 322"/>
                <a:gd name="T43" fmla="*/ 9 h 31"/>
                <a:gd name="T44" fmla="*/ 322 w 322"/>
                <a:gd name="T45" fmla="*/ 16 h 31"/>
                <a:gd name="T46" fmla="*/ 322 w 322"/>
                <a:gd name="T47" fmla="*/ 1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2" h="31">
                  <a:moveTo>
                    <a:pt x="322" y="16"/>
                  </a:moveTo>
                  <a:lnTo>
                    <a:pt x="322" y="16"/>
                  </a:lnTo>
                  <a:lnTo>
                    <a:pt x="320" y="22"/>
                  </a:lnTo>
                  <a:lnTo>
                    <a:pt x="318" y="26"/>
                  </a:lnTo>
                  <a:lnTo>
                    <a:pt x="312" y="30"/>
                  </a:lnTo>
                  <a:lnTo>
                    <a:pt x="306" y="31"/>
                  </a:lnTo>
                  <a:lnTo>
                    <a:pt x="15" y="31"/>
                  </a:lnTo>
                  <a:lnTo>
                    <a:pt x="15" y="31"/>
                  </a:lnTo>
                  <a:lnTo>
                    <a:pt x="9" y="30"/>
                  </a:lnTo>
                  <a:lnTo>
                    <a:pt x="5" y="26"/>
                  </a:lnTo>
                  <a:lnTo>
                    <a:pt x="1" y="22"/>
                  </a:lnTo>
                  <a:lnTo>
                    <a:pt x="0" y="16"/>
                  </a:lnTo>
                  <a:lnTo>
                    <a:pt x="0" y="16"/>
                  </a:lnTo>
                  <a:lnTo>
                    <a:pt x="1" y="9"/>
                  </a:lnTo>
                  <a:lnTo>
                    <a:pt x="5" y="4"/>
                  </a:lnTo>
                  <a:lnTo>
                    <a:pt x="9" y="1"/>
                  </a:lnTo>
                  <a:lnTo>
                    <a:pt x="15" y="0"/>
                  </a:lnTo>
                  <a:lnTo>
                    <a:pt x="306" y="0"/>
                  </a:lnTo>
                  <a:lnTo>
                    <a:pt x="306" y="0"/>
                  </a:lnTo>
                  <a:lnTo>
                    <a:pt x="312" y="1"/>
                  </a:lnTo>
                  <a:lnTo>
                    <a:pt x="318" y="4"/>
                  </a:lnTo>
                  <a:lnTo>
                    <a:pt x="320" y="9"/>
                  </a:lnTo>
                  <a:lnTo>
                    <a:pt x="322" y="16"/>
                  </a:lnTo>
                  <a:lnTo>
                    <a:pt x="322" y="16"/>
                  </a:lnTo>
                  <a:close/>
                </a:path>
              </a:pathLst>
            </a:custGeom>
            <a:solidFill>
              <a:srgbClr val="646D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6" name="Freeform 14"/>
            <p:cNvSpPr>
              <a:spLocks/>
            </p:cNvSpPr>
            <p:nvPr userDrawn="1"/>
          </p:nvSpPr>
          <p:spPr bwMode="auto">
            <a:xfrm>
              <a:off x="4471045" y="4164013"/>
              <a:ext cx="212725" cy="212725"/>
            </a:xfrm>
            <a:custGeom>
              <a:avLst/>
              <a:gdLst>
                <a:gd name="T0" fmla="*/ 270 w 270"/>
                <a:gd name="T1" fmla="*/ 134 h 269"/>
                <a:gd name="T2" fmla="*/ 266 w 270"/>
                <a:gd name="T3" fmla="*/ 162 h 269"/>
                <a:gd name="T4" fmla="*/ 258 w 270"/>
                <a:gd name="T5" fmla="*/ 187 h 269"/>
                <a:gd name="T6" fmla="*/ 247 w 270"/>
                <a:gd name="T7" fmla="*/ 210 h 269"/>
                <a:gd name="T8" fmla="*/ 229 w 270"/>
                <a:gd name="T9" fmla="*/ 230 h 269"/>
                <a:gd name="T10" fmla="*/ 210 w 270"/>
                <a:gd name="T11" fmla="*/ 246 h 269"/>
                <a:gd name="T12" fmla="*/ 187 w 270"/>
                <a:gd name="T13" fmla="*/ 258 h 269"/>
                <a:gd name="T14" fmla="*/ 161 w 270"/>
                <a:gd name="T15" fmla="*/ 266 h 269"/>
                <a:gd name="T16" fmla="*/ 135 w 270"/>
                <a:gd name="T17" fmla="*/ 269 h 269"/>
                <a:gd name="T18" fmla="*/ 121 w 270"/>
                <a:gd name="T19" fmla="*/ 268 h 269"/>
                <a:gd name="T20" fmla="*/ 95 w 270"/>
                <a:gd name="T21" fmla="*/ 263 h 269"/>
                <a:gd name="T22" fmla="*/ 70 w 270"/>
                <a:gd name="T23" fmla="*/ 253 h 269"/>
                <a:gd name="T24" fmla="*/ 50 w 270"/>
                <a:gd name="T25" fmla="*/ 238 h 269"/>
                <a:gd name="T26" fmla="*/ 31 w 270"/>
                <a:gd name="T27" fmla="*/ 220 h 269"/>
                <a:gd name="T28" fmla="*/ 16 w 270"/>
                <a:gd name="T29" fmla="*/ 199 h 269"/>
                <a:gd name="T30" fmla="*/ 6 w 270"/>
                <a:gd name="T31" fmla="*/ 174 h 269"/>
                <a:gd name="T32" fmla="*/ 1 w 270"/>
                <a:gd name="T33" fmla="*/ 148 h 269"/>
                <a:gd name="T34" fmla="*/ 0 w 270"/>
                <a:gd name="T35" fmla="*/ 134 h 269"/>
                <a:gd name="T36" fmla="*/ 2 w 270"/>
                <a:gd name="T37" fmla="*/ 108 h 269"/>
                <a:gd name="T38" fmla="*/ 11 w 270"/>
                <a:gd name="T39" fmla="*/ 82 h 269"/>
                <a:gd name="T40" fmla="*/ 23 w 270"/>
                <a:gd name="T41" fmla="*/ 59 h 269"/>
                <a:gd name="T42" fmla="*/ 39 w 270"/>
                <a:gd name="T43" fmla="*/ 40 h 269"/>
                <a:gd name="T44" fmla="*/ 60 w 270"/>
                <a:gd name="T45" fmla="*/ 23 h 269"/>
                <a:gd name="T46" fmla="*/ 82 w 270"/>
                <a:gd name="T47" fmla="*/ 11 h 269"/>
                <a:gd name="T48" fmla="*/ 107 w 270"/>
                <a:gd name="T49" fmla="*/ 3 h 269"/>
                <a:gd name="T50" fmla="*/ 135 w 270"/>
                <a:gd name="T51" fmla="*/ 0 h 269"/>
                <a:gd name="T52" fmla="*/ 149 w 270"/>
                <a:gd name="T53" fmla="*/ 0 h 269"/>
                <a:gd name="T54" fmla="*/ 174 w 270"/>
                <a:gd name="T55" fmla="*/ 6 h 269"/>
                <a:gd name="T56" fmla="*/ 198 w 270"/>
                <a:gd name="T57" fmla="*/ 17 h 269"/>
                <a:gd name="T58" fmla="*/ 220 w 270"/>
                <a:gd name="T59" fmla="*/ 30 h 269"/>
                <a:gd name="T60" fmla="*/ 239 w 270"/>
                <a:gd name="T61" fmla="*/ 49 h 269"/>
                <a:gd name="T62" fmla="*/ 252 w 270"/>
                <a:gd name="T63" fmla="*/ 71 h 269"/>
                <a:gd name="T64" fmla="*/ 263 w 270"/>
                <a:gd name="T65" fmla="*/ 95 h 269"/>
                <a:gd name="T66" fmla="*/ 269 w 270"/>
                <a:gd name="T67" fmla="*/ 120 h 269"/>
                <a:gd name="T68" fmla="*/ 270 w 270"/>
                <a:gd name="T69" fmla="*/ 134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0" h="269">
                  <a:moveTo>
                    <a:pt x="270" y="134"/>
                  </a:moveTo>
                  <a:lnTo>
                    <a:pt x="270" y="134"/>
                  </a:lnTo>
                  <a:lnTo>
                    <a:pt x="269" y="148"/>
                  </a:lnTo>
                  <a:lnTo>
                    <a:pt x="266" y="162"/>
                  </a:lnTo>
                  <a:lnTo>
                    <a:pt x="263" y="174"/>
                  </a:lnTo>
                  <a:lnTo>
                    <a:pt x="258" y="187"/>
                  </a:lnTo>
                  <a:lnTo>
                    <a:pt x="252" y="199"/>
                  </a:lnTo>
                  <a:lnTo>
                    <a:pt x="247" y="210"/>
                  </a:lnTo>
                  <a:lnTo>
                    <a:pt x="239" y="220"/>
                  </a:lnTo>
                  <a:lnTo>
                    <a:pt x="229" y="230"/>
                  </a:lnTo>
                  <a:lnTo>
                    <a:pt x="220" y="238"/>
                  </a:lnTo>
                  <a:lnTo>
                    <a:pt x="210" y="246"/>
                  </a:lnTo>
                  <a:lnTo>
                    <a:pt x="198" y="253"/>
                  </a:lnTo>
                  <a:lnTo>
                    <a:pt x="187" y="258"/>
                  </a:lnTo>
                  <a:lnTo>
                    <a:pt x="174" y="263"/>
                  </a:lnTo>
                  <a:lnTo>
                    <a:pt x="161" y="266"/>
                  </a:lnTo>
                  <a:lnTo>
                    <a:pt x="149" y="268"/>
                  </a:lnTo>
                  <a:lnTo>
                    <a:pt x="135" y="269"/>
                  </a:lnTo>
                  <a:lnTo>
                    <a:pt x="135" y="269"/>
                  </a:lnTo>
                  <a:lnTo>
                    <a:pt x="121" y="268"/>
                  </a:lnTo>
                  <a:lnTo>
                    <a:pt x="107" y="266"/>
                  </a:lnTo>
                  <a:lnTo>
                    <a:pt x="95" y="263"/>
                  </a:lnTo>
                  <a:lnTo>
                    <a:pt x="82" y="258"/>
                  </a:lnTo>
                  <a:lnTo>
                    <a:pt x="70" y="253"/>
                  </a:lnTo>
                  <a:lnTo>
                    <a:pt x="60" y="246"/>
                  </a:lnTo>
                  <a:lnTo>
                    <a:pt x="50" y="238"/>
                  </a:lnTo>
                  <a:lnTo>
                    <a:pt x="39" y="230"/>
                  </a:lnTo>
                  <a:lnTo>
                    <a:pt x="31" y="220"/>
                  </a:lnTo>
                  <a:lnTo>
                    <a:pt x="23" y="210"/>
                  </a:lnTo>
                  <a:lnTo>
                    <a:pt x="16" y="199"/>
                  </a:lnTo>
                  <a:lnTo>
                    <a:pt x="11" y="187"/>
                  </a:lnTo>
                  <a:lnTo>
                    <a:pt x="6" y="174"/>
                  </a:lnTo>
                  <a:lnTo>
                    <a:pt x="2" y="162"/>
                  </a:lnTo>
                  <a:lnTo>
                    <a:pt x="1" y="148"/>
                  </a:lnTo>
                  <a:lnTo>
                    <a:pt x="0" y="134"/>
                  </a:lnTo>
                  <a:lnTo>
                    <a:pt x="0" y="134"/>
                  </a:lnTo>
                  <a:lnTo>
                    <a:pt x="1" y="120"/>
                  </a:lnTo>
                  <a:lnTo>
                    <a:pt x="2" y="108"/>
                  </a:lnTo>
                  <a:lnTo>
                    <a:pt x="6" y="95"/>
                  </a:lnTo>
                  <a:lnTo>
                    <a:pt x="11" y="82"/>
                  </a:lnTo>
                  <a:lnTo>
                    <a:pt x="16" y="71"/>
                  </a:lnTo>
                  <a:lnTo>
                    <a:pt x="23" y="59"/>
                  </a:lnTo>
                  <a:lnTo>
                    <a:pt x="31" y="49"/>
                  </a:lnTo>
                  <a:lnTo>
                    <a:pt x="39" y="40"/>
                  </a:lnTo>
                  <a:lnTo>
                    <a:pt x="50" y="30"/>
                  </a:lnTo>
                  <a:lnTo>
                    <a:pt x="60" y="23"/>
                  </a:lnTo>
                  <a:lnTo>
                    <a:pt x="70" y="17"/>
                  </a:lnTo>
                  <a:lnTo>
                    <a:pt x="82" y="11"/>
                  </a:lnTo>
                  <a:lnTo>
                    <a:pt x="95" y="6"/>
                  </a:lnTo>
                  <a:lnTo>
                    <a:pt x="107" y="3"/>
                  </a:lnTo>
                  <a:lnTo>
                    <a:pt x="121" y="0"/>
                  </a:lnTo>
                  <a:lnTo>
                    <a:pt x="135" y="0"/>
                  </a:lnTo>
                  <a:lnTo>
                    <a:pt x="135" y="0"/>
                  </a:lnTo>
                  <a:lnTo>
                    <a:pt x="149" y="0"/>
                  </a:lnTo>
                  <a:lnTo>
                    <a:pt x="161" y="3"/>
                  </a:lnTo>
                  <a:lnTo>
                    <a:pt x="174" y="6"/>
                  </a:lnTo>
                  <a:lnTo>
                    <a:pt x="187" y="11"/>
                  </a:lnTo>
                  <a:lnTo>
                    <a:pt x="198" y="17"/>
                  </a:lnTo>
                  <a:lnTo>
                    <a:pt x="210" y="23"/>
                  </a:lnTo>
                  <a:lnTo>
                    <a:pt x="220" y="30"/>
                  </a:lnTo>
                  <a:lnTo>
                    <a:pt x="229" y="40"/>
                  </a:lnTo>
                  <a:lnTo>
                    <a:pt x="239" y="49"/>
                  </a:lnTo>
                  <a:lnTo>
                    <a:pt x="247" y="59"/>
                  </a:lnTo>
                  <a:lnTo>
                    <a:pt x="252" y="71"/>
                  </a:lnTo>
                  <a:lnTo>
                    <a:pt x="258" y="82"/>
                  </a:lnTo>
                  <a:lnTo>
                    <a:pt x="263" y="95"/>
                  </a:lnTo>
                  <a:lnTo>
                    <a:pt x="266" y="108"/>
                  </a:lnTo>
                  <a:lnTo>
                    <a:pt x="269" y="120"/>
                  </a:lnTo>
                  <a:lnTo>
                    <a:pt x="270" y="134"/>
                  </a:lnTo>
                  <a:lnTo>
                    <a:pt x="270" y="134"/>
                  </a:lnTo>
                  <a:close/>
                </a:path>
              </a:pathLst>
            </a:custGeom>
            <a:solidFill>
              <a:srgbClr val="646D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7" name="Rectangle 15"/>
            <p:cNvSpPr>
              <a:spLocks noChangeArrowheads="1"/>
            </p:cNvSpPr>
            <p:nvPr userDrawn="1"/>
          </p:nvSpPr>
          <p:spPr bwMode="auto">
            <a:xfrm>
              <a:off x="3917008" y="1804988"/>
              <a:ext cx="1319213" cy="2320925"/>
            </a:xfrm>
            <a:prstGeom prst="rect">
              <a:avLst/>
            </a:prstGeom>
            <a:solidFill>
              <a:srgbClr val="434A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8" name="Rectangle 16"/>
            <p:cNvSpPr>
              <a:spLocks noChangeArrowheads="1"/>
            </p:cNvSpPr>
            <p:nvPr userDrawn="1"/>
          </p:nvSpPr>
          <p:spPr bwMode="auto">
            <a:xfrm>
              <a:off x="3934470" y="1836738"/>
              <a:ext cx="1284288" cy="2257425"/>
            </a:xfrm>
            <a:prstGeom prst="rect">
              <a:avLst/>
            </a:prstGeom>
            <a:solidFill>
              <a:srgbClr val="646D7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grpSp>
      <p:sp>
        <p:nvSpPr>
          <p:cNvPr id="7" name="Content Placeholder 6"/>
          <p:cNvSpPr>
            <a:spLocks noGrp="1"/>
          </p:cNvSpPr>
          <p:nvPr>
            <p:ph sz="quarter" idx="13" hasCustomPrompt="1"/>
          </p:nvPr>
        </p:nvSpPr>
        <p:spPr>
          <a:xfrm>
            <a:off x="5075767" y="2148417"/>
            <a:ext cx="2051700" cy="3606800"/>
          </a:xfrm>
        </p:spPr>
        <p:txBody>
          <a:bodyPr>
            <a:normAutofit/>
          </a:bodyPr>
          <a:lstStyle>
            <a:lvl1pPr marL="0" indent="0" algn="ctr">
              <a:buNone/>
              <a:defRPr sz="2133">
                <a:solidFill>
                  <a:schemeClr val="bg1"/>
                </a:solidFill>
              </a:defRPr>
            </a:lvl1pPr>
          </a:lstStyle>
          <a:p>
            <a:pPr lvl="0"/>
            <a:br>
              <a:rPr lang="en-US" noProof="0" dirty="0"/>
            </a:br>
            <a:r>
              <a:rPr lang="en-US" noProof="0" dirty="0"/>
              <a:t>Click on the icons to add content.</a:t>
            </a:r>
          </a:p>
        </p:txBody>
      </p:sp>
    </p:spTree>
    <p:extLst>
      <p:ext uri="{BB962C8B-B14F-4D97-AF65-F5344CB8AC3E}">
        <p14:creationId xmlns:p14="http://schemas.microsoft.com/office/powerpoint/2010/main" val="3992717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martphone 5">
    <p:spTree>
      <p:nvGrpSpPr>
        <p:cNvPr id="1" name=""/>
        <p:cNvGrpSpPr/>
        <p:nvPr/>
      </p:nvGrpSpPr>
      <p:grpSpPr>
        <a:xfrm>
          <a:off x="0" y="0"/>
          <a:ext cx="0" cy="0"/>
          <a:chOff x="0" y="0"/>
          <a:chExt cx="0" cy="0"/>
        </a:xfrm>
      </p:grpSpPr>
      <p:sp>
        <p:nvSpPr>
          <p:cNvPr id="236" name="Freeform 12"/>
          <p:cNvSpPr>
            <a:spLocks/>
          </p:cNvSpPr>
          <p:nvPr/>
        </p:nvSpPr>
        <p:spPr bwMode="auto">
          <a:xfrm>
            <a:off x="0" y="5869518"/>
            <a:ext cx="12192000" cy="988484"/>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646D78"/>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3" name="Date Placeholder 2"/>
          <p:cNvSpPr>
            <a:spLocks noGrp="1"/>
          </p:cNvSpPr>
          <p:nvPr>
            <p:ph type="dt" sz="half" idx="10"/>
          </p:nvPr>
        </p:nvSpPr>
        <p:spPr/>
        <p:txBody>
          <a:bodyPr/>
          <a:lstStyle>
            <a:lvl1pPr>
              <a:defRPr>
                <a:solidFill>
                  <a:schemeClr val="bg1"/>
                </a:solidFill>
              </a:defRPr>
            </a:lvl1pPr>
          </a:lstStyle>
          <a:p>
            <a:fld id="{21F9760A-C256-5D44-9243-A8878BD9686A}" type="datetimeFigureOut">
              <a:rPr lang="en-US" smtClean="0"/>
              <a:t>2/24/20</a:t>
            </a:fld>
            <a:endParaRPr lang="en-US"/>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C5E62843-5B84-B840-AEE2-8BEB1BDEB86A}" type="slidenum">
              <a:rPr lang="en-US" smtClean="0"/>
              <a:t>‹#›</a:t>
            </a:fld>
            <a:endParaRPr lang="en-US"/>
          </a:p>
        </p:txBody>
      </p:sp>
      <p:sp>
        <p:nvSpPr>
          <p:cNvPr id="63" name="Rectangle 11"/>
          <p:cNvSpPr>
            <a:spLocks noChangeArrowheads="1"/>
          </p:cNvSpPr>
          <p:nvPr/>
        </p:nvSpPr>
        <p:spPr bwMode="auto">
          <a:xfrm>
            <a:off x="4234" y="6407151"/>
            <a:ext cx="6351" cy="450851"/>
          </a:xfrm>
          <a:prstGeom prst="rect">
            <a:avLst/>
          </a:prstGeom>
          <a:solidFill>
            <a:srgbClr val="E7E9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96" name="Title 1"/>
          <p:cNvSpPr>
            <a:spLocks noGrp="1"/>
          </p:cNvSpPr>
          <p:nvPr>
            <p:ph type="title" hasCustomPrompt="1"/>
          </p:nvPr>
        </p:nvSpPr>
        <p:spPr>
          <a:xfrm>
            <a:off x="609600" y="274637"/>
            <a:ext cx="10972800" cy="1143000"/>
          </a:xfrm>
        </p:spPr>
        <p:txBody>
          <a:bodyPr/>
          <a:lstStyle>
            <a:lvl1pPr>
              <a:defRPr baseline="0"/>
            </a:lvl1pPr>
          </a:lstStyle>
          <a:p>
            <a:r>
              <a:rPr lang="en-US" dirty="0"/>
              <a:t>Insert your title here</a:t>
            </a:r>
            <a:endParaRPr lang="en-US" noProof="0" dirty="0"/>
          </a:p>
        </p:txBody>
      </p:sp>
      <p:sp>
        <p:nvSpPr>
          <p:cNvPr id="238" name="Text Placeholder 4"/>
          <p:cNvSpPr>
            <a:spLocks noGrp="1"/>
          </p:cNvSpPr>
          <p:nvPr>
            <p:ph type="body" sz="quarter" idx="35" hasCustomPrompt="1"/>
          </p:nvPr>
        </p:nvSpPr>
        <p:spPr>
          <a:xfrm>
            <a:off x="623392" y="1892829"/>
            <a:ext cx="10945216" cy="3976688"/>
          </a:xfrm>
        </p:spPr>
        <p:txBody>
          <a:bodyPr anchor="t">
            <a:noAutofit/>
          </a:bodyPr>
          <a:lstStyle>
            <a:lvl1pPr marL="0" marR="0" indent="0" algn="ctr" defTabSz="1219170" rtl="0" eaLnBrk="1" fontAlgn="auto" latinLnBrk="0" hangingPunct="1">
              <a:lnSpc>
                <a:spcPct val="100000"/>
              </a:lnSpc>
              <a:spcBef>
                <a:spcPct val="20000"/>
              </a:spcBef>
              <a:spcAft>
                <a:spcPts val="0"/>
              </a:spcAft>
              <a:buClrTx/>
              <a:buSzTx/>
              <a:buFont typeface="Arial" panose="020B0604020202020204" pitchFamily="34" charset="0"/>
              <a:buNone/>
              <a:tabLst/>
              <a:defRPr sz="2933">
                <a:solidFill>
                  <a:schemeClr val="tx1"/>
                </a:solidFill>
              </a:defRPr>
            </a:lvl1pPr>
          </a:lstStyle>
          <a:p>
            <a:r>
              <a:rPr lang="en-US" dirty="0"/>
              <a:t>Ut enim ad minim veniam, quis nostrud exercitation ullamco laboris nisi ut aliquip ex ea commodo consequat.</a:t>
            </a:r>
          </a:p>
          <a:p>
            <a:r>
              <a:rPr lang="en-US" dirty="0"/>
              <a:t>Ut enim ad minim veniam, quis nostrud exercitation ullamco laboris nisi ut aliquip ex ea commodo consequat.</a:t>
            </a:r>
          </a:p>
          <a:p>
            <a:endParaRPr lang="en-US" dirty="0"/>
          </a:p>
        </p:txBody>
      </p:sp>
    </p:spTree>
    <p:extLst>
      <p:ext uri="{BB962C8B-B14F-4D97-AF65-F5344CB8AC3E}">
        <p14:creationId xmlns:p14="http://schemas.microsoft.com/office/powerpoint/2010/main" val="25901117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21F9760A-C256-5D44-9243-A8878BD9686A}" type="datetimeFigureOut">
              <a:rPr lang="en-US" smtClean="0"/>
              <a:t>2/24/20</a:t>
            </a:fld>
            <a:endParaRPr 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C5E62843-5B84-B840-AEE2-8BEB1BDEB86A}" type="slidenum">
              <a:rPr lang="en-US" smtClean="0"/>
              <a:t>‹#›</a:t>
            </a:fld>
            <a:endParaRPr lang="en-US"/>
          </a:p>
        </p:txBody>
      </p:sp>
    </p:spTree>
    <p:extLst>
      <p:ext uri="{BB962C8B-B14F-4D97-AF65-F5344CB8AC3E}">
        <p14:creationId xmlns:p14="http://schemas.microsoft.com/office/powerpoint/2010/main" val="2632662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8"/>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7"/>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latin typeface="+mn-lt"/>
              </a:defRPr>
            </a:lvl1pPr>
          </a:lstStyle>
          <a:p>
            <a:fld id="{21F9760A-C256-5D44-9243-A8878BD9686A}" type="datetimeFigureOut">
              <a:rPr lang="en-US" smtClean="0"/>
              <a:t>2/24/20</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latin typeface="+mn-lt"/>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latin typeface="+mn-lt"/>
              </a:defRPr>
            </a:lvl1pPr>
          </a:lstStyle>
          <a:p>
            <a:fld id="{C5E62843-5B84-B840-AEE2-8BEB1BDEB86A}" type="slidenum">
              <a:rPr lang="en-US" smtClean="0"/>
              <a:t>‹#›</a:t>
            </a:fld>
            <a:endParaRPr lang="en-US"/>
          </a:p>
        </p:txBody>
      </p:sp>
    </p:spTree>
    <p:extLst>
      <p:ext uri="{BB962C8B-B14F-4D97-AF65-F5344CB8AC3E}">
        <p14:creationId xmlns:p14="http://schemas.microsoft.com/office/powerpoint/2010/main" val="377888058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Lst>
  <p:txStyles>
    <p:titleStyle>
      <a:lvl1pPr algn="ctr" defTabSz="1219170" rtl="0" eaLnBrk="1" latinLnBrk="0" hangingPunct="1">
        <a:spcBef>
          <a:spcPct val="0"/>
        </a:spcBef>
        <a:buNone/>
        <a:defRPr sz="5600" kern="1200">
          <a:solidFill>
            <a:schemeClr val="tx1"/>
          </a:solidFill>
          <a:latin typeface="+mn-lt"/>
          <a:ea typeface="+mj-ea"/>
          <a:cs typeface="+mj-cs"/>
        </a:defRPr>
      </a:lvl1pPr>
    </p:titleStyle>
    <p:bodyStyle>
      <a:lvl1pPr marL="457189" indent="-457189" algn="l" defTabSz="1219170" rtl="0" eaLnBrk="1" latinLnBrk="0" hangingPunct="1">
        <a:spcBef>
          <a:spcPct val="20000"/>
        </a:spcBef>
        <a:buFont typeface="Arial" panose="020B0604020202020204"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anose="020B0604020202020204"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image" Target="../media/image1.jpg"/><Relationship Id="rId7" Type="http://schemas.openxmlformats.org/officeDocument/2006/relationships/image" Target="../media/image7.gif"/><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 Id="rId9" Type="http://schemas.openxmlformats.org/officeDocument/2006/relationships/image" Target="../media/image9.gif"/></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E98A040-C095-4090-92AE-03E3B21016C2}"/>
              </a:ext>
            </a:extLst>
          </p:cNvPr>
          <p:cNvSpPr>
            <a:spLocks noGrp="1"/>
          </p:cNvSpPr>
          <p:nvPr>
            <p:ph type="title"/>
          </p:nvPr>
        </p:nvSpPr>
        <p:spPr>
          <a:xfrm>
            <a:off x="5314123" y="1892830"/>
            <a:ext cx="6594848" cy="1344149"/>
          </a:xfrm>
        </p:spPr>
        <p:txBody>
          <a:bodyPr>
            <a:normAutofit fontScale="90000"/>
          </a:bodyPr>
          <a:lstStyle/>
          <a:p>
            <a:r>
              <a:rPr lang="en-US" dirty="0"/>
              <a:t>Activity Recognition</a:t>
            </a:r>
          </a:p>
        </p:txBody>
      </p:sp>
      <p:sp>
        <p:nvSpPr>
          <p:cNvPr id="10" name="Text Placeholder 2">
            <a:extLst>
              <a:ext uri="{FF2B5EF4-FFF2-40B4-BE49-F238E27FC236}">
                <a16:creationId xmlns:a16="http://schemas.microsoft.com/office/drawing/2014/main" id="{7C49B371-9A39-457F-A602-0E85FED04ECA}"/>
              </a:ext>
            </a:extLst>
          </p:cNvPr>
          <p:cNvSpPr>
            <a:spLocks noGrp="1"/>
          </p:cNvSpPr>
          <p:nvPr>
            <p:ph type="body" sz="quarter" idx="35"/>
          </p:nvPr>
        </p:nvSpPr>
        <p:spPr/>
        <p:txBody>
          <a:bodyPr/>
          <a:lstStyle/>
          <a:p>
            <a:r>
              <a:rPr lang="en-US" dirty="0"/>
              <a:t>Anirudh Chaudhary, Quan Le, Hao Nguyen</a:t>
            </a:r>
          </a:p>
        </p:txBody>
      </p:sp>
    </p:spTree>
    <p:extLst>
      <p:ext uri="{BB962C8B-B14F-4D97-AF65-F5344CB8AC3E}">
        <p14:creationId xmlns:p14="http://schemas.microsoft.com/office/powerpoint/2010/main" val="6739711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59993C3-AAA1-4526-8921-FE3BB7AE1307}"/>
              </a:ext>
            </a:extLst>
          </p:cNvPr>
          <p:cNvSpPr>
            <a:spLocks noGrp="1"/>
          </p:cNvSpPr>
          <p:nvPr>
            <p:ph type="title"/>
          </p:nvPr>
        </p:nvSpPr>
        <p:spPr/>
        <p:txBody>
          <a:bodyPr/>
          <a:lstStyle/>
          <a:p>
            <a:r>
              <a:rPr lang="en-US" dirty="0"/>
              <a:t>Model</a:t>
            </a:r>
          </a:p>
        </p:txBody>
      </p:sp>
      <p:graphicFrame>
        <p:nvGraphicFramePr>
          <p:cNvPr id="5" name="Table 4">
            <a:extLst>
              <a:ext uri="{FF2B5EF4-FFF2-40B4-BE49-F238E27FC236}">
                <a16:creationId xmlns:a16="http://schemas.microsoft.com/office/drawing/2014/main" id="{C7308C60-9F75-344A-BA97-E6F450008BD2}"/>
              </a:ext>
            </a:extLst>
          </p:cNvPr>
          <p:cNvGraphicFramePr>
            <a:graphicFrameLocks noGrp="1"/>
          </p:cNvGraphicFramePr>
          <p:nvPr>
            <p:extLst>
              <p:ext uri="{D42A27DB-BD31-4B8C-83A1-F6EECF244321}">
                <p14:modId xmlns:p14="http://schemas.microsoft.com/office/powerpoint/2010/main" val="1322806426"/>
              </p:ext>
            </p:extLst>
          </p:nvPr>
        </p:nvGraphicFramePr>
        <p:xfrm>
          <a:off x="2032000" y="1417637"/>
          <a:ext cx="8128000" cy="5111180"/>
        </p:xfrm>
        <a:graphic>
          <a:graphicData uri="http://schemas.openxmlformats.org/drawingml/2006/table">
            <a:tbl>
              <a:tblPr firstRow="1" bandRow="1">
                <a:tableStyleId>{F5AB1C69-6EDB-4FF4-983F-18BD219EF322}</a:tableStyleId>
              </a:tblPr>
              <a:tblGrid>
                <a:gridCol w="4064000">
                  <a:extLst>
                    <a:ext uri="{9D8B030D-6E8A-4147-A177-3AD203B41FA5}">
                      <a16:colId xmlns:a16="http://schemas.microsoft.com/office/drawing/2014/main" val="3391079723"/>
                    </a:ext>
                  </a:extLst>
                </a:gridCol>
                <a:gridCol w="4064000">
                  <a:extLst>
                    <a:ext uri="{9D8B030D-6E8A-4147-A177-3AD203B41FA5}">
                      <a16:colId xmlns:a16="http://schemas.microsoft.com/office/drawing/2014/main" val="1792243917"/>
                    </a:ext>
                  </a:extLst>
                </a:gridCol>
              </a:tblGrid>
              <a:tr h="784492">
                <a:tc>
                  <a:txBody>
                    <a:bodyPr/>
                    <a:lstStyle/>
                    <a:p>
                      <a:pPr algn="ctr"/>
                      <a:r>
                        <a:rPr lang="en-US" dirty="0">
                          <a:solidFill>
                            <a:schemeClr val="bg2">
                              <a:lumMod val="10000"/>
                            </a:schemeClr>
                          </a:solidFill>
                        </a:rPr>
                        <a:t>Model</a:t>
                      </a:r>
                    </a:p>
                  </a:txBody>
                  <a:tcPr anchor="ctr"/>
                </a:tc>
                <a:tc>
                  <a:txBody>
                    <a:bodyPr/>
                    <a:lstStyle/>
                    <a:p>
                      <a:pPr algn="ctr"/>
                      <a:r>
                        <a:rPr lang="en-US" dirty="0">
                          <a:solidFill>
                            <a:schemeClr val="bg2">
                              <a:lumMod val="10000"/>
                            </a:schemeClr>
                          </a:solidFill>
                        </a:rPr>
                        <a:t>Summary</a:t>
                      </a:r>
                    </a:p>
                  </a:txBody>
                  <a:tcPr anchor="ctr"/>
                </a:tc>
                <a:extLst>
                  <a:ext uri="{0D108BD9-81ED-4DB2-BD59-A6C34878D82A}">
                    <a16:rowId xmlns:a16="http://schemas.microsoft.com/office/drawing/2014/main" val="2884127303"/>
                  </a:ext>
                </a:extLst>
              </a:tr>
              <a:tr h="784492">
                <a:tc>
                  <a:txBody>
                    <a:bodyPr/>
                    <a:lstStyle/>
                    <a:p>
                      <a:pPr algn="ctr"/>
                      <a:r>
                        <a:rPr lang="en-US" dirty="0">
                          <a:solidFill>
                            <a:schemeClr val="bg2">
                              <a:lumMod val="10000"/>
                            </a:schemeClr>
                          </a:solidFill>
                        </a:rPr>
                        <a:t>KNN (k = 5, 10, 25)</a:t>
                      </a:r>
                    </a:p>
                  </a:txBody>
                  <a:tcPr anchor="ctr"/>
                </a:tc>
                <a:tc>
                  <a:txBody>
                    <a:bodyPr/>
                    <a:lstStyle/>
                    <a:p>
                      <a:pPr algn="ctr"/>
                      <a:r>
                        <a:rPr lang="en-US" dirty="0">
                          <a:solidFill>
                            <a:schemeClr val="bg2">
                              <a:lumMod val="10000"/>
                            </a:schemeClr>
                          </a:solidFill>
                        </a:rPr>
                        <a:t>90.2%, 90.5%, </a:t>
                      </a:r>
                      <a:r>
                        <a:rPr lang="en-US" b="0" dirty="0">
                          <a:solidFill>
                            <a:schemeClr val="tx1">
                              <a:lumMod val="50000"/>
                            </a:schemeClr>
                          </a:solidFill>
                        </a:rPr>
                        <a:t>90.4%</a:t>
                      </a:r>
                    </a:p>
                  </a:txBody>
                  <a:tcPr anchor="ctr"/>
                </a:tc>
                <a:extLst>
                  <a:ext uri="{0D108BD9-81ED-4DB2-BD59-A6C34878D82A}">
                    <a16:rowId xmlns:a16="http://schemas.microsoft.com/office/drawing/2014/main" val="2921663494"/>
                  </a:ext>
                </a:extLst>
              </a:tr>
              <a:tr h="784492">
                <a:tc>
                  <a:txBody>
                    <a:bodyPr/>
                    <a:lstStyle/>
                    <a:p>
                      <a:pPr algn="ctr"/>
                      <a:r>
                        <a:rPr lang="en-US" dirty="0">
                          <a:solidFill>
                            <a:schemeClr val="bg2">
                              <a:lumMod val="10000"/>
                            </a:schemeClr>
                          </a:solidFill>
                        </a:rPr>
                        <a:t>Tuned </a:t>
                      </a:r>
                      <a:r>
                        <a:rPr lang="en-US" dirty="0" err="1">
                          <a:solidFill>
                            <a:schemeClr val="bg2">
                              <a:lumMod val="10000"/>
                            </a:schemeClr>
                          </a:solidFill>
                        </a:rPr>
                        <a:t>SVMLinear</a:t>
                      </a:r>
                      <a:endParaRPr lang="en-US" dirty="0">
                        <a:solidFill>
                          <a:schemeClr val="bg2">
                            <a:lumMod val="10000"/>
                          </a:schemeClr>
                        </a:solidFill>
                      </a:endParaRPr>
                    </a:p>
                  </a:txBody>
                  <a:tcPr anchor="ct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b="1" dirty="0">
                          <a:solidFill>
                            <a:schemeClr val="accent1"/>
                          </a:solidFill>
                        </a:rPr>
                        <a:t>96.1%</a:t>
                      </a:r>
                    </a:p>
                  </a:txBody>
                  <a:tcPr anchor="ctr"/>
                </a:tc>
                <a:extLst>
                  <a:ext uri="{0D108BD9-81ED-4DB2-BD59-A6C34878D82A}">
                    <a16:rowId xmlns:a16="http://schemas.microsoft.com/office/drawing/2014/main" val="846736514"/>
                  </a:ext>
                </a:extLst>
              </a:tr>
              <a:tr h="784492">
                <a:tc>
                  <a:txBody>
                    <a:bodyPr/>
                    <a:lstStyle/>
                    <a:p>
                      <a:pPr algn="ctr"/>
                      <a:r>
                        <a:rPr lang="en-US" dirty="0">
                          <a:solidFill>
                            <a:schemeClr val="bg2">
                              <a:lumMod val="10000"/>
                            </a:schemeClr>
                          </a:solidFill>
                        </a:rPr>
                        <a:t>Tuned </a:t>
                      </a:r>
                      <a:r>
                        <a:rPr lang="en-US" dirty="0" err="1">
                          <a:solidFill>
                            <a:schemeClr val="bg2">
                              <a:lumMod val="10000"/>
                            </a:schemeClr>
                          </a:solidFill>
                        </a:rPr>
                        <a:t>SVMPoly</a:t>
                      </a:r>
                      <a:r>
                        <a:rPr lang="en-US" dirty="0">
                          <a:solidFill>
                            <a:schemeClr val="bg2">
                              <a:lumMod val="10000"/>
                            </a:schemeClr>
                          </a:solidFill>
                        </a:rPr>
                        <a:t> (Degree: 3-5)</a:t>
                      </a:r>
                    </a:p>
                  </a:txBody>
                  <a:tcPr anchor="ctr"/>
                </a:tc>
                <a:tc>
                  <a:txBody>
                    <a:bodyPr/>
                    <a:lstStyle/>
                    <a:p>
                      <a:pPr algn="ctr"/>
                      <a:r>
                        <a:rPr lang="en-US" dirty="0">
                          <a:solidFill>
                            <a:schemeClr val="bg2">
                              <a:lumMod val="10000"/>
                            </a:schemeClr>
                          </a:solidFill>
                        </a:rPr>
                        <a:t>Degree 5: 95.4%</a:t>
                      </a:r>
                    </a:p>
                  </a:txBody>
                  <a:tcPr anchor="ctr"/>
                </a:tc>
                <a:extLst>
                  <a:ext uri="{0D108BD9-81ED-4DB2-BD59-A6C34878D82A}">
                    <a16:rowId xmlns:a16="http://schemas.microsoft.com/office/drawing/2014/main" val="253023594"/>
                  </a:ext>
                </a:extLst>
              </a:tr>
              <a:tr h="784492">
                <a:tc>
                  <a:txBody>
                    <a:bodyPr/>
                    <a:lstStyle/>
                    <a:p>
                      <a:pPr algn="ctr"/>
                      <a:r>
                        <a:rPr lang="en-US" dirty="0">
                          <a:solidFill>
                            <a:schemeClr val="bg2">
                              <a:lumMod val="10000"/>
                            </a:schemeClr>
                          </a:solidFill>
                        </a:rPr>
                        <a:t>RF (</a:t>
                      </a:r>
                      <a:r>
                        <a:rPr lang="en-US" dirty="0" err="1">
                          <a:solidFill>
                            <a:schemeClr val="bg2">
                              <a:lumMod val="10000"/>
                            </a:schemeClr>
                          </a:solidFill>
                        </a:rPr>
                        <a:t>ntree</a:t>
                      </a:r>
                      <a:r>
                        <a:rPr lang="en-US" dirty="0">
                          <a:solidFill>
                            <a:schemeClr val="bg2">
                              <a:lumMod val="10000"/>
                            </a:schemeClr>
                          </a:solidFill>
                        </a:rPr>
                        <a:t>= 100,200)</a:t>
                      </a:r>
                    </a:p>
                  </a:txBody>
                  <a:tcPr anchor="ctr"/>
                </a:tc>
                <a:tc>
                  <a:txBody>
                    <a:bodyPr/>
                    <a:lstStyle/>
                    <a:p>
                      <a:pPr algn="ctr"/>
                      <a:r>
                        <a:rPr lang="en-US" dirty="0">
                          <a:solidFill>
                            <a:schemeClr val="bg2">
                              <a:lumMod val="10000"/>
                            </a:schemeClr>
                          </a:solidFill>
                        </a:rPr>
                        <a:t>90.4%, 91.9%</a:t>
                      </a:r>
                    </a:p>
                  </a:txBody>
                  <a:tcPr anchor="ctr"/>
                </a:tc>
                <a:extLst>
                  <a:ext uri="{0D108BD9-81ED-4DB2-BD59-A6C34878D82A}">
                    <a16:rowId xmlns:a16="http://schemas.microsoft.com/office/drawing/2014/main" val="551412135"/>
                  </a:ext>
                </a:extLst>
              </a:tr>
              <a:tr h="784492">
                <a:tc>
                  <a:txBody>
                    <a:bodyPr/>
                    <a:lstStyle/>
                    <a:p>
                      <a:pPr algn="ctr"/>
                      <a:r>
                        <a:rPr lang="en-US" dirty="0">
                          <a:solidFill>
                            <a:schemeClr val="bg2">
                              <a:lumMod val="10000"/>
                            </a:schemeClr>
                          </a:solidFill>
                        </a:rPr>
                        <a:t>Neutral Network (</a:t>
                      </a:r>
                      <a:r>
                        <a:rPr lang="en-US" sz="2400" b="0" i="0" u="none" strike="noStrike" kern="1200" dirty="0">
                          <a:solidFill>
                            <a:schemeClr val="dk1"/>
                          </a:solidFill>
                          <a:effectLst/>
                          <a:latin typeface="+mn-lt"/>
                          <a:ea typeface="+mn-ea"/>
                          <a:cs typeface="+mn-cs"/>
                        </a:rPr>
                        <a:t>2 hidden layers, 200 neurons each). epochs = 1000)</a:t>
                      </a:r>
                      <a:endParaRPr lang="en-US" dirty="0">
                        <a:solidFill>
                          <a:schemeClr val="bg2">
                            <a:lumMod val="10000"/>
                          </a:schemeClr>
                        </a:solidFill>
                      </a:endParaRPr>
                    </a:p>
                  </a:txBody>
                  <a:tcPr anchor="ctr"/>
                </a:tc>
                <a:tc>
                  <a:txBody>
                    <a:bodyPr/>
                    <a:lstStyle/>
                    <a:p>
                      <a:pPr algn="ctr"/>
                      <a:r>
                        <a:rPr lang="en-US" dirty="0">
                          <a:solidFill>
                            <a:schemeClr val="bg2">
                              <a:lumMod val="10000"/>
                            </a:schemeClr>
                          </a:solidFill>
                        </a:rPr>
                        <a:t>MSE: 0.012</a:t>
                      </a:r>
                    </a:p>
                  </a:txBody>
                  <a:tcPr anchor="ctr"/>
                </a:tc>
                <a:extLst>
                  <a:ext uri="{0D108BD9-81ED-4DB2-BD59-A6C34878D82A}">
                    <a16:rowId xmlns:a16="http://schemas.microsoft.com/office/drawing/2014/main" val="108359013"/>
                  </a:ext>
                </a:extLst>
              </a:tr>
            </a:tbl>
          </a:graphicData>
        </a:graphic>
      </p:graphicFrame>
    </p:spTree>
    <p:extLst>
      <p:ext uri="{BB962C8B-B14F-4D97-AF65-F5344CB8AC3E}">
        <p14:creationId xmlns:p14="http://schemas.microsoft.com/office/powerpoint/2010/main" val="1599632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C14EEAE-77D1-4303-8C8C-5B71C007B932}"/>
              </a:ext>
            </a:extLst>
          </p:cNvPr>
          <p:cNvSpPr>
            <a:spLocks noGrp="1"/>
          </p:cNvSpPr>
          <p:nvPr>
            <p:ph type="title"/>
          </p:nvPr>
        </p:nvSpPr>
        <p:spPr/>
        <p:txBody>
          <a:bodyPr/>
          <a:lstStyle/>
          <a:p>
            <a:r>
              <a:rPr lang="en-US" dirty="0"/>
              <a:t>Problem Statement</a:t>
            </a:r>
          </a:p>
        </p:txBody>
      </p:sp>
      <p:sp>
        <p:nvSpPr>
          <p:cNvPr id="10" name="Text Placeholder 2">
            <a:extLst>
              <a:ext uri="{FF2B5EF4-FFF2-40B4-BE49-F238E27FC236}">
                <a16:creationId xmlns:a16="http://schemas.microsoft.com/office/drawing/2014/main" id="{F55B2F82-421B-4C91-B353-B8017A749D7C}"/>
              </a:ext>
            </a:extLst>
          </p:cNvPr>
          <p:cNvSpPr>
            <a:spLocks noGrp="1"/>
          </p:cNvSpPr>
          <p:nvPr>
            <p:ph type="body" sz="quarter" idx="39"/>
          </p:nvPr>
        </p:nvSpPr>
        <p:spPr>
          <a:xfrm>
            <a:off x="6192011" y="1674170"/>
            <a:ext cx="5376597" cy="674012"/>
          </a:xfrm>
        </p:spPr>
        <p:txBody>
          <a:bodyPr/>
          <a:lstStyle/>
          <a:p>
            <a:r>
              <a:rPr lang="en-US" dirty="0"/>
              <a:t>Predict activities of users</a:t>
            </a:r>
          </a:p>
        </p:txBody>
      </p:sp>
      <p:sp>
        <p:nvSpPr>
          <p:cNvPr id="12" name="Text Placeholder 3">
            <a:extLst>
              <a:ext uri="{FF2B5EF4-FFF2-40B4-BE49-F238E27FC236}">
                <a16:creationId xmlns:a16="http://schemas.microsoft.com/office/drawing/2014/main" id="{B17A9FB5-C0BA-41A9-A108-F66B4645BD7B}"/>
              </a:ext>
            </a:extLst>
          </p:cNvPr>
          <p:cNvSpPr>
            <a:spLocks noGrp="1"/>
          </p:cNvSpPr>
          <p:nvPr>
            <p:ph type="body" sz="quarter" idx="40"/>
          </p:nvPr>
        </p:nvSpPr>
        <p:spPr>
          <a:xfrm>
            <a:off x="6192010" y="2604715"/>
            <a:ext cx="5376597" cy="2671392"/>
          </a:xfrm>
        </p:spPr>
        <p:txBody>
          <a:bodyPr/>
          <a:lstStyle/>
          <a:p>
            <a:pPr marL="457200" indent="-457200">
              <a:buFont typeface="Arial" panose="020B0604020202020204" pitchFamily="34" charset="0"/>
              <a:buChar char="•"/>
            </a:pPr>
            <a:r>
              <a:rPr lang="en-US" dirty="0"/>
              <a:t>University of California Irvine</a:t>
            </a:r>
          </a:p>
          <a:p>
            <a:pPr marL="457200" indent="-457200">
              <a:buFont typeface="Arial" panose="020B0604020202020204" pitchFamily="34" charset="0"/>
              <a:buChar char="•"/>
            </a:pPr>
            <a:r>
              <a:rPr lang="en-US" dirty="0"/>
              <a:t>Samsung Galaxy S II</a:t>
            </a:r>
          </a:p>
          <a:p>
            <a:pPr marL="457200" indent="-457200">
              <a:buFont typeface="Arial" panose="020B0604020202020204" pitchFamily="34" charset="0"/>
              <a:buChar char="•"/>
            </a:pPr>
            <a:r>
              <a:rPr lang="en-US" dirty="0"/>
              <a:t>30 Volunteers (19-48 years old)</a:t>
            </a:r>
          </a:p>
          <a:p>
            <a:pPr marL="457200" indent="-457200">
              <a:buFont typeface="Arial" panose="020B0604020202020204" pitchFamily="34" charset="0"/>
              <a:buChar char="•"/>
            </a:pPr>
            <a:r>
              <a:rPr lang="en-US" dirty="0"/>
              <a:t>6 activities</a:t>
            </a:r>
          </a:p>
          <a:p>
            <a:pPr marL="457200" indent="-457200">
              <a:buFont typeface="Arial" panose="020B0604020202020204" pitchFamily="34" charset="0"/>
              <a:buChar char="•"/>
            </a:pPr>
            <a:r>
              <a:rPr lang="en-US" dirty="0"/>
              <a:t>3-axial linear acceleration </a:t>
            </a:r>
          </a:p>
          <a:p>
            <a:pPr marL="457200" indent="-457200">
              <a:buFont typeface="Arial" panose="020B0604020202020204" pitchFamily="34" charset="0"/>
              <a:buChar char="•"/>
            </a:pPr>
            <a:r>
              <a:rPr lang="en-US" dirty="0"/>
              <a:t>3-axial angular velocity at a constant rate of 50Hz</a:t>
            </a:r>
          </a:p>
        </p:txBody>
      </p:sp>
    </p:spTree>
    <p:extLst>
      <p:ext uri="{BB962C8B-B14F-4D97-AF65-F5344CB8AC3E}">
        <p14:creationId xmlns:p14="http://schemas.microsoft.com/office/powerpoint/2010/main" val="3076354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17CADF9-8817-44D6-BA97-944EFC82612A}"/>
              </a:ext>
            </a:extLst>
          </p:cNvPr>
          <p:cNvSpPr>
            <a:spLocks noGrp="1"/>
          </p:cNvSpPr>
          <p:nvPr>
            <p:ph type="title"/>
          </p:nvPr>
        </p:nvSpPr>
        <p:spPr/>
        <p:txBody>
          <a:bodyPr>
            <a:normAutofit fontScale="90000"/>
          </a:bodyPr>
          <a:lstStyle/>
          <a:p>
            <a:r>
              <a:rPr lang="en-US" dirty="0"/>
              <a:t>There are 10,299 </a:t>
            </a:r>
            <a:r>
              <a:rPr lang="en-US" dirty="0" err="1"/>
              <a:t>obs</a:t>
            </a:r>
            <a:r>
              <a:rPr lang="en-US" dirty="0"/>
              <a:t> and 561 features.</a:t>
            </a:r>
          </a:p>
        </p:txBody>
      </p:sp>
      <p:sp>
        <p:nvSpPr>
          <p:cNvPr id="10" name="Text Placeholder 2">
            <a:extLst>
              <a:ext uri="{FF2B5EF4-FFF2-40B4-BE49-F238E27FC236}">
                <a16:creationId xmlns:a16="http://schemas.microsoft.com/office/drawing/2014/main" id="{F8DD043A-ED24-41BA-82B0-99D7952C7ABA}"/>
              </a:ext>
            </a:extLst>
          </p:cNvPr>
          <p:cNvSpPr>
            <a:spLocks noGrp="1"/>
          </p:cNvSpPr>
          <p:nvPr>
            <p:ph type="body" sz="quarter" idx="35"/>
          </p:nvPr>
        </p:nvSpPr>
        <p:spPr>
          <a:xfrm>
            <a:off x="1610944" y="1417637"/>
            <a:ext cx="3418256" cy="3976688"/>
          </a:xfrm>
        </p:spPr>
        <p:txBody>
          <a:bodyPr/>
          <a:lstStyle/>
          <a:p>
            <a:pPr marL="457200" algn="l">
              <a:spcBef>
                <a:spcPts val="0"/>
              </a:spcBef>
              <a:buFont typeface="Arial" panose="020B0604020202020204" pitchFamily="34" charset="0"/>
              <a:buChar char="•"/>
            </a:pPr>
            <a:r>
              <a:rPr lang="en-US" sz="1800" dirty="0" err="1"/>
              <a:t>tBodyAcc</a:t>
            </a:r>
            <a:r>
              <a:rPr lang="en-US" sz="1800" dirty="0"/>
              <a:t>-XYZ</a:t>
            </a:r>
          </a:p>
          <a:p>
            <a:pPr marL="457200" algn="l">
              <a:spcBef>
                <a:spcPts val="0"/>
              </a:spcBef>
              <a:buFont typeface="Arial" panose="020B0604020202020204" pitchFamily="34" charset="0"/>
              <a:buChar char="•"/>
            </a:pPr>
            <a:r>
              <a:rPr lang="en-US" sz="1800" dirty="0" err="1"/>
              <a:t>tGravityAcc</a:t>
            </a:r>
            <a:r>
              <a:rPr lang="en-US" sz="1800" dirty="0"/>
              <a:t>-XYZ</a:t>
            </a:r>
          </a:p>
          <a:p>
            <a:pPr marL="457200" algn="l">
              <a:spcBef>
                <a:spcPts val="0"/>
              </a:spcBef>
              <a:buFont typeface="Arial" panose="020B0604020202020204" pitchFamily="34" charset="0"/>
              <a:buChar char="•"/>
            </a:pPr>
            <a:r>
              <a:rPr lang="en-US" sz="1800" dirty="0" err="1"/>
              <a:t>tBodyAccJerk</a:t>
            </a:r>
            <a:r>
              <a:rPr lang="en-US" sz="1800" dirty="0"/>
              <a:t>-XYZ</a:t>
            </a:r>
          </a:p>
          <a:p>
            <a:pPr marL="457200" algn="l">
              <a:spcBef>
                <a:spcPts val="0"/>
              </a:spcBef>
              <a:buFont typeface="Arial" panose="020B0604020202020204" pitchFamily="34" charset="0"/>
              <a:buChar char="•"/>
            </a:pPr>
            <a:r>
              <a:rPr lang="en-US" sz="1800" dirty="0" err="1"/>
              <a:t>tBodyGyro</a:t>
            </a:r>
            <a:r>
              <a:rPr lang="en-US" sz="1800" dirty="0"/>
              <a:t>-XYZ</a:t>
            </a:r>
          </a:p>
          <a:p>
            <a:pPr marL="457200" algn="l">
              <a:spcBef>
                <a:spcPts val="0"/>
              </a:spcBef>
              <a:buFont typeface="Arial" panose="020B0604020202020204" pitchFamily="34" charset="0"/>
              <a:buChar char="•"/>
            </a:pPr>
            <a:r>
              <a:rPr lang="en-US" sz="1800" dirty="0" err="1"/>
              <a:t>tBodyGyroJerk</a:t>
            </a:r>
            <a:r>
              <a:rPr lang="en-US" sz="1800" dirty="0"/>
              <a:t>-XYZ</a:t>
            </a:r>
          </a:p>
          <a:p>
            <a:pPr marL="457200" algn="l">
              <a:spcBef>
                <a:spcPts val="0"/>
              </a:spcBef>
              <a:buFont typeface="Arial" panose="020B0604020202020204" pitchFamily="34" charset="0"/>
              <a:buChar char="•"/>
            </a:pPr>
            <a:r>
              <a:rPr lang="en-US" sz="1800" dirty="0" err="1"/>
              <a:t>tBodyAccMag</a:t>
            </a:r>
            <a:endParaRPr lang="en-US" sz="1800" dirty="0"/>
          </a:p>
          <a:p>
            <a:pPr marL="457200" algn="l">
              <a:spcBef>
                <a:spcPts val="0"/>
              </a:spcBef>
              <a:buFont typeface="Arial" panose="020B0604020202020204" pitchFamily="34" charset="0"/>
              <a:buChar char="•"/>
            </a:pPr>
            <a:r>
              <a:rPr lang="en-US" sz="1800" dirty="0" err="1"/>
              <a:t>tGravityAccMag</a:t>
            </a:r>
            <a:endParaRPr lang="en-US" sz="1800" dirty="0"/>
          </a:p>
          <a:p>
            <a:pPr marL="457200" algn="l">
              <a:spcBef>
                <a:spcPts val="0"/>
              </a:spcBef>
              <a:buFont typeface="Arial" panose="020B0604020202020204" pitchFamily="34" charset="0"/>
              <a:buChar char="•"/>
            </a:pPr>
            <a:r>
              <a:rPr lang="en-US" sz="1800" dirty="0" err="1"/>
              <a:t>tBodyAccJerkMag</a:t>
            </a:r>
            <a:endParaRPr lang="en-US" sz="1800" dirty="0"/>
          </a:p>
          <a:p>
            <a:pPr marL="457200" algn="l">
              <a:spcBef>
                <a:spcPts val="0"/>
              </a:spcBef>
              <a:buFont typeface="Arial" panose="020B0604020202020204" pitchFamily="34" charset="0"/>
              <a:buChar char="•"/>
            </a:pPr>
            <a:r>
              <a:rPr lang="en-US" sz="1800" dirty="0" err="1"/>
              <a:t>tBodyGyroMag</a:t>
            </a:r>
            <a:endParaRPr lang="en-US" sz="1800" dirty="0"/>
          </a:p>
          <a:p>
            <a:pPr marL="457200" algn="l">
              <a:spcBef>
                <a:spcPts val="0"/>
              </a:spcBef>
              <a:buFont typeface="Arial" panose="020B0604020202020204" pitchFamily="34" charset="0"/>
              <a:buChar char="•"/>
            </a:pPr>
            <a:r>
              <a:rPr lang="en-US" sz="1800" dirty="0" err="1"/>
              <a:t>tBodyGyroJerkMag</a:t>
            </a:r>
            <a:endParaRPr lang="en-US" sz="1800" dirty="0"/>
          </a:p>
          <a:p>
            <a:pPr marL="457200" algn="l">
              <a:spcBef>
                <a:spcPts val="0"/>
              </a:spcBef>
              <a:buFont typeface="Arial" panose="020B0604020202020204" pitchFamily="34" charset="0"/>
              <a:buChar char="•"/>
            </a:pPr>
            <a:r>
              <a:rPr lang="en-US" sz="1800" dirty="0" err="1"/>
              <a:t>fBodyAcc</a:t>
            </a:r>
            <a:r>
              <a:rPr lang="en-US" sz="1800" dirty="0"/>
              <a:t>-XYZ</a:t>
            </a:r>
          </a:p>
          <a:p>
            <a:pPr marL="457200" algn="l">
              <a:spcBef>
                <a:spcPts val="0"/>
              </a:spcBef>
              <a:buFont typeface="Arial" panose="020B0604020202020204" pitchFamily="34" charset="0"/>
              <a:buChar char="•"/>
            </a:pPr>
            <a:r>
              <a:rPr lang="en-US" sz="1800" dirty="0" err="1"/>
              <a:t>fBodyAccJerk</a:t>
            </a:r>
            <a:r>
              <a:rPr lang="en-US" sz="1800" dirty="0"/>
              <a:t>-XYZ</a:t>
            </a:r>
          </a:p>
          <a:p>
            <a:pPr marL="457200" algn="l">
              <a:spcBef>
                <a:spcPts val="0"/>
              </a:spcBef>
              <a:buFont typeface="Arial" panose="020B0604020202020204" pitchFamily="34" charset="0"/>
              <a:buChar char="•"/>
            </a:pPr>
            <a:r>
              <a:rPr lang="en-US" sz="1800" dirty="0" err="1"/>
              <a:t>fBodyGyro</a:t>
            </a:r>
            <a:r>
              <a:rPr lang="en-US" sz="1800" dirty="0"/>
              <a:t>-XYZ</a:t>
            </a:r>
          </a:p>
          <a:p>
            <a:pPr marL="457200" algn="l">
              <a:spcBef>
                <a:spcPts val="0"/>
              </a:spcBef>
              <a:buFont typeface="Arial" panose="020B0604020202020204" pitchFamily="34" charset="0"/>
              <a:buChar char="•"/>
            </a:pPr>
            <a:r>
              <a:rPr lang="en-US" sz="1800" dirty="0" err="1"/>
              <a:t>fBodyAccMag</a:t>
            </a:r>
            <a:endParaRPr lang="en-US" sz="1800" dirty="0"/>
          </a:p>
          <a:p>
            <a:pPr marL="457200" algn="l">
              <a:spcBef>
                <a:spcPts val="0"/>
              </a:spcBef>
              <a:buFont typeface="Arial" panose="020B0604020202020204" pitchFamily="34" charset="0"/>
              <a:buChar char="•"/>
            </a:pPr>
            <a:r>
              <a:rPr lang="en-US" sz="1800" dirty="0" err="1"/>
              <a:t>fBodyAccJerkMag</a:t>
            </a:r>
            <a:endParaRPr lang="en-US" sz="1800" dirty="0"/>
          </a:p>
          <a:p>
            <a:pPr marL="457200" algn="l">
              <a:spcBef>
                <a:spcPts val="0"/>
              </a:spcBef>
              <a:buFont typeface="Arial" panose="020B0604020202020204" pitchFamily="34" charset="0"/>
              <a:buChar char="•"/>
            </a:pPr>
            <a:r>
              <a:rPr lang="en-US" sz="1800" dirty="0" err="1"/>
              <a:t>fBodyGyroMag</a:t>
            </a:r>
            <a:endParaRPr lang="en-US" sz="1800" dirty="0"/>
          </a:p>
          <a:p>
            <a:pPr marL="457200" algn="l">
              <a:spcBef>
                <a:spcPts val="0"/>
              </a:spcBef>
              <a:buFont typeface="Arial" panose="020B0604020202020204" pitchFamily="34" charset="0"/>
              <a:buChar char="•"/>
            </a:pPr>
            <a:r>
              <a:rPr lang="en-US" sz="1800" dirty="0" err="1"/>
              <a:t>fBodyGyroJerkMag</a:t>
            </a:r>
            <a:endParaRPr lang="en-US" sz="1800" dirty="0"/>
          </a:p>
        </p:txBody>
      </p:sp>
      <p:sp>
        <p:nvSpPr>
          <p:cNvPr id="2" name="TextBox 1">
            <a:extLst>
              <a:ext uri="{FF2B5EF4-FFF2-40B4-BE49-F238E27FC236}">
                <a16:creationId xmlns:a16="http://schemas.microsoft.com/office/drawing/2014/main" id="{93D50DF8-CB63-A548-9867-9328488F4EB4}"/>
              </a:ext>
            </a:extLst>
          </p:cNvPr>
          <p:cNvSpPr txBox="1"/>
          <p:nvPr/>
        </p:nvSpPr>
        <p:spPr>
          <a:xfrm>
            <a:off x="4809744" y="1440656"/>
            <a:ext cx="7382256" cy="5417344"/>
          </a:xfrm>
          <a:prstGeom prst="rect">
            <a:avLst/>
          </a:prstGeom>
        </p:spPr>
        <p:txBody>
          <a:bodyPr vert="horz" lIns="91440" tIns="45720" rIns="91440" bIns="45720" rtlCol="0" anchor="t">
            <a:noAutofit/>
          </a:bodyPr>
          <a:lstStyle>
            <a:lvl1pPr marL="457200" marR="0" indent="-457200" defTabSz="1219170" fontAlgn="auto">
              <a:lnSpc>
                <a:spcPct val="100000"/>
              </a:lnSpc>
              <a:spcBef>
                <a:spcPct val="20000"/>
              </a:spcBef>
              <a:spcAft>
                <a:spcPts val="0"/>
              </a:spcAft>
              <a:buClrTx/>
              <a:buSzTx/>
              <a:buFont typeface="Arial" panose="020B0604020202020204" pitchFamily="34" charset="0"/>
              <a:buChar char="•"/>
              <a:tabLst/>
              <a:defRPr sz="2933"/>
            </a:lvl1pPr>
            <a:lvl2pPr marL="990575" indent="-380990" defTabSz="1219170">
              <a:spcBef>
                <a:spcPct val="20000"/>
              </a:spcBef>
              <a:buFont typeface="Arial" panose="020B0604020202020204" pitchFamily="34" charset="0"/>
              <a:buChar char="–"/>
              <a:defRPr sz="3733"/>
            </a:lvl2pPr>
            <a:lvl3pPr marL="1523962" indent="-304792" defTabSz="1219170">
              <a:spcBef>
                <a:spcPct val="20000"/>
              </a:spcBef>
              <a:buFont typeface="Arial" panose="020B0604020202020204" pitchFamily="34" charset="0"/>
              <a:buChar char="•"/>
              <a:defRPr sz="3200"/>
            </a:lvl3pPr>
            <a:lvl4pPr marL="2133547" indent="-304792" defTabSz="1219170">
              <a:spcBef>
                <a:spcPct val="20000"/>
              </a:spcBef>
              <a:buFont typeface="Arial" panose="020B0604020202020204" pitchFamily="34" charset="0"/>
              <a:buChar char="–"/>
              <a:defRPr sz="2667"/>
            </a:lvl4pPr>
            <a:lvl5pPr marL="2743131" indent="-304792" defTabSz="1219170">
              <a:spcBef>
                <a:spcPct val="20000"/>
              </a:spcBef>
              <a:buFont typeface="Arial" panose="020B0604020202020204" pitchFamily="34" charset="0"/>
              <a:buChar char="»"/>
              <a:defRPr sz="2667"/>
            </a:lvl5pPr>
            <a:lvl6pPr marL="3352716" indent="-304792" defTabSz="1219170">
              <a:spcBef>
                <a:spcPct val="20000"/>
              </a:spcBef>
              <a:buFont typeface="Arial" panose="020B0604020202020204" pitchFamily="34" charset="0"/>
              <a:buChar char="•"/>
              <a:defRPr sz="2667"/>
            </a:lvl6pPr>
            <a:lvl7pPr marL="3962301" indent="-304792" defTabSz="1219170">
              <a:spcBef>
                <a:spcPct val="20000"/>
              </a:spcBef>
              <a:buFont typeface="Arial" panose="020B0604020202020204" pitchFamily="34" charset="0"/>
              <a:buChar char="•"/>
              <a:defRPr sz="2667"/>
            </a:lvl7pPr>
            <a:lvl8pPr marL="4571886" indent="-304792" defTabSz="1219170">
              <a:spcBef>
                <a:spcPct val="20000"/>
              </a:spcBef>
              <a:buFont typeface="Arial" panose="020B0604020202020204" pitchFamily="34" charset="0"/>
              <a:buChar char="•"/>
              <a:defRPr sz="2667"/>
            </a:lvl8pPr>
            <a:lvl9pPr marL="5181470" indent="-304792" defTabSz="1219170">
              <a:spcBef>
                <a:spcPct val="20000"/>
              </a:spcBef>
              <a:buFont typeface="Arial" panose="020B0604020202020204" pitchFamily="34" charset="0"/>
              <a:buChar char="•"/>
              <a:defRPr sz="2667"/>
            </a:lvl9pPr>
          </a:lstStyle>
          <a:p>
            <a:r>
              <a:rPr lang="en-US" sz="1400" dirty="0"/>
              <a:t>mean(): Mean value</a:t>
            </a:r>
          </a:p>
          <a:p>
            <a:r>
              <a:rPr lang="en-US" sz="1400" dirty="0"/>
              <a:t>std(): Standard deviation</a:t>
            </a:r>
          </a:p>
          <a:p>
            <a:r>
              <a:rPr lang="en-US" sz="1400" dirty="0"/>
              <a:t>mad(): Median absolute deviation </a:t>
            </a:r>
          </a:p>
          <a:p>
            <a:r>
              <a:rPr lang="en-US" sz="1400" dirty="0"/>
              <a:t>max(): Largest value in array</a:t>
            </a:r>
          </a:p>
          <a:p>
            <a:r>
              <a:rPr lang="en-US" sz="1400" dirty="0"/>
              <a:t>min(): Smallest value in array</a:t>
            </a:r>
          </a:p>
          <a:p>
            <a:r>
              <a:rPr lang="en-US" sz="1400" dirty="0" err="1"/>
              <a:t>sma</a:t>
            </a:r>
            <a:r>
              <a:rPr lang="en-US" sz="1400" dirty="0"/>
              <a:t>(): Signal magnitude area</a:t>
            </a:r>
          </a:p>
          <a:p>
            <a:r>
              <a:rPr lang="en-US" sz="1400" dirty="0"/>
              <a:t>energy(): Energy measure. Sum of the squares divided by the number of values. </a:t>
            </a:r>
          </a:p>
          <a:p>
            <a:r>
              <a:rPr lang="en-US" sz="1400" dirty="0" err="1"/>
              <a:t>iqr</a:t>
            </a:r>
            <a:r>
              <a:rPr lang="en-US" sz="1400" dirty="0"/>
              <a:t>(): Interquartile range </a:t>
            </a:r>
          </a:p>
          <a:p>
            <a:r>
              <a:rPr lang="en-US" sz="1400" dirty="0"/>
              <a:t>entropy(): Signal entropy</a:t>
            </a:r>
          </a:p>
          <a:p>
            <a:r>
              <a:rPr lang="en-US" sz="1400" dirty="0" err="1"/>
              <a:t>arCoeff</a:t>
            </a:r>
            <a:r>
              <a:rPr lang="en-US" sz="1400" dirty="0"/>
              <a:t>(): </a:t>
            </a:r>
            <a:r>
              <a:rPr lang="en-US" sz="1400" dirty="0" err="1"/>
              <a:t>Autorregresion</a:t>
            </a:r>
            <a:r>
              <a:rPr lang="en-US" sz="1400" dirty="0"/>
              <a:t> coefficients with Burg order equal to 4</a:t>
            </a:r>
          </a:p>
          <a:p>
            <a:r>
              <a:rPr lang="en-US" sz="1400" dirty="0"/>
              <a:t>correlation(): correlation coefficient between two signals</a:t>
            </a:r>
          </a:p>
          <a:p>
            <a:r>
              <a:rPr lang="en-US" sz="1400" dirty="0" err="1"/>
              <a:t>maxInds</a:t>
            </a:r>
            <a:r>
              <a:rPr lang="en-US" sz="1400" dirty="0"/>
              <a:t>(): index of the frequency component with largest magnitude</a:t>
            </a:r>
          </a:p>
          <a:p>
            <a:r>
              <a:rPr lang="en-US" sz="1400" dirty="0" err="1"/>
              <a:t>meanFreq</a:t>
            </a:r>
            <a:r>
              <a:rPr lang="en-US" sz="1400" dirty="0"/>
              <a:t>(): Weighted average of the frequency components to obtain a mean frequency</a:t>
            </a:r>
          </a:p>
          <a:p>
            <a:r>
              <a:rPr lang="en-US" sz="1400" dirty="0"/>
              <a:t>skewness(): skewness of the frequency domain signal </a:t>
            </a:r>
          </a:p>
          <a:p>
            <a:r>
              <a:rPr lang="en-US" sz="1400" dirty="0"/>
              <a:t>kurtosis(): kurtosis of the frequency domain signal </a:t>
            </a:r>
          </a:p>
          <a:p>
            <a:r>
              <a:rPr lang="en-US" sz="1400" dirty="0" err="1"/>
              <a:t>bandsEnergy</a:t>
            </a:r>
            <a:r>
              <a:rPr lang="en-US" sz="1400" dirty="0"/>
              <a:t>(): Energy of a frequency interval within the 64 bins of the FFT of each window.</a:t>
            </a:r>
          </a:p>
          <a:p>
            <a:r>
              <a:rPr lang="en-US" sz="1400" dirty="0"/>
              <a:t>angle(): Angle between to vectors.</a:t>
            </a:r>
          </a:p>
        </p:txBody>
      </p:sp>
    </p:spTree>
    <p:extLst>
      <p:ext uri="{BB962C8B-B14F-4D97-AF65-F5344CB8AC3E}">
        <p14:creationId xmlns:p14="http://schemas.microsoft.com/office/powerpoint/2010/main" val="693745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8CD67E0-F419-4893-8D34-39C27457B12E}"/>
              </a:ext>
            </a:extLst>
          </p:cNvPr>
          <p:cNvSpPr>
            <a:spLocks noGrp="1"/>
          </p:cNvSpPr>
          <p:nvPr>
            <p:ph type="title"/>
          </p:nvPr>
        </p:nvSpPr>
        <p:spPr/>
        <p:txBody>
          <a:bodyPr/>
          <a:lstStyle/>
          <a:p>
            <a:r>
              <a:rPr lang="en-US" dirty="0"/>
              <a:t>Six Activities Labels</a:t>
            </a:r>
          </a:p>
        </p:txBody>
      </p:sp>
      <p:graphicFrame>
        <p:nvGraphicFramePr>
          <p:cNvPr id="5" name="Content Placeholder 4">
            <a:extLst>
              <a:ext uri="{FF2B5EF4-FFF2-40B4-BE49-F238E27FC236}">
                <a16:creationId xmlns:a16="http://schemas.microsoft.com/office/drawing/2014/main" id="{F41536BB-DC29-AE44-8FDD-30985283C847}"/>
              </a:ext>
            </a:extLst>
          </p:cNvPr>
          <p:cNvGraphicFramePr>
            <a:graphicFrameLocks noGrp="1"/>
          </p:cNvGraphicFramePr>
          <p:nvPr>
            <p:ph sz="quarter" idx="13"/>
            <p:extLst>
              <p:ext uri="{D42A27DB-BD31-4B8C-83A1-F6EECF244321}">
                <p14:modId xmlns:p14="http://schemas.microsoft.com/office/powerpoint/2010/main" val="785275246"/>
              </p:ext>
            </p:extLst>
          </p:nvPr>
        </p:nvGraphicFramePr>
        <p:xfrm>
          <a:off x="5075238" y="2147888"/>
          <a:ext cx="2052638" cy="3599769"/>
        </p:xfrm>
        <a:graphic>
          <a:graphicData uri="http://schemas.openxmlformats.org/drawingml/2006/table">
            <a:tbl>
              <a:tblPr firstRow="1" bandRow="1">
                <a:tableStyleId>{9D7B26C5-4107-4FEC-AEDC-1716B250A1EF}</a:tableStyleId>
              </a:tblPr>
              <a:tblGrid>
                <a:gridCol w="1026319">
                  <a:extLst>
                    <a:ext uri="{9D8B030D-6E8A-4147-A177-3AD203B41FA5}">
                      <a16:colId xmlns:a16="http://schemas.microsoft.com/office/drawing/2014/main" val="1830871550"/>
                    </a:ext>
                  </a:extLst>
                </a:gridCol>
                <a:gridCol w="1026319">
                  <a:extLst>
                    <a:ext uri="{9D8B030D-6E8A-4147-A177-3AD203B41FA5}">
                      <a16:colId xmlns:a16="http://schemas.microsoft.com/office/drawing/2014/main" val="2993886335"/>
                    </a:ext>
                  </a:extLst>
                </a:gridCol>
              </a:tblGrid>
              <a:tr h="1199923">
                <a:tc>
                  <a:txBody>
                    <a:bodyPr/>
                    <a:lstStyle/>
                    <a:p>
                      <a:pPr algn="ctr"/>
                      <a:r>
                        <a:rPr lang="en-US" b="1"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F8CE54">
                            <a:tint val="66000"/>
                            <a:satMod val="160000"/>
                          </a:srgbClr>
                        </a:gs>
                        <a:gs pos="50000">
                          <a:srgbClr val="F8CE54">
                            <a:tint val="44500"/>
                            <a:satMod val="160000"/>
                          </a:srgbClr>
                        </a:gs>
                        <a:gs pos="100000">
                          <a:srgbClr val="F8CE54">
                            <a:tint val="23500"/>
                            <a:satMod val="160000"/>
                          </a:srgbClr>
                        </a:gs>
                      </a:gsLst>
                      <a:lin ang="16200000" scaled="1"/>
                      <a:tileRect/>
                    </a:gradFill>
                  </a:tcPr>
                </a:tc>
                <a:tc>
                  <a:txBody>
                    <a:bodyPr/>
                    <a:lstStyle/>
                    <a:p>
                      <a:pPr algn="ctr"/>
                      <a:r>
                        <a:rPr lang="en-US" b="1"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F8CE54">
                            <a:tint val="66000"/>
                            <a:satMod val="160000"/>
                          </a:srgbClr>
                        </a:gs>
                        <a:gs pos="50000">
                          <a:srgbClr val="F8CE54">
                            <a:tint val="44500"/>
                            <a:satMod val="160000"/>
                          </a:srgbClr>
                        </a:gs>
                        <a:gs pos="100000">
                          <a:srgbClr val="F8CE54">
                            <a:tint val="23500"/>
                            <a:satMod val="160000"/>
                          </a:srgbClr>
                        </a:gs>
                      </a:gsLst>
                      <a:lin ang="16200000" scaled="1"/>
                      <a:tileRect/>
                    </a:gradFill>
                  </a:tcPr>
                </a:tc>
                <a:extLst>
                  <a:ext uri="{0D108BD9-81ED-4DB2-BD59-A6C34878D82A}">
                    <a16:rowId xmlns:a16="http://schemas.microsoft.com/office/drawing/2014/main" val="2753800958"/>
                  </a:ext>
                </a:extLst>
              </a:tr>
              <a:tr h="1199923">
                <a:tc>
                  <a:txBody>
                    <a:bodyPr/>
                    <a:lstStyle/>
                    <a:p>
                      <a:pPr algn="ctr"/>
                      <a:r>
                        <a:rPr lang="en-US" b="1"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F8CE54">
                            <a:tint val="66000"/>
                            <a:satMod val="160000"/>
                          </a:srgbClr>
                        </a:gs>
                        <a:gs pos="50000">
                          <a:srgbClr val="F8CE54">
                            <a:tint val="44500"/>
                            <a:satMod val="160000"/>
                          </a:srgbClr>
                        </a:gs>
                        <a:gs pos="100000">
                          <a:srgbClr val="F8CE54">
                            <a:tint val="23500"/>
                            <a:satMod val="160000"/>
                          </a:srgbClr>
                        </a:gs>
                      </a:gsLst>
                      <a:lin ang="16200000" scaled="1"/>
                      <a:tileRect/>
                    </a:gradFill>
                  </a:tcPr>
                </a:tc>
                <a:tc>
                  <a:txBody>
                    <a:bodyPr/>
                    <a:lstStyle/>
                    <a:p>
                      <a:pPr algn="ctr"/>
                      <a:r>
                        <a:rPr lang="en-US" b="1"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F8CE54">
                            <a:tint val="66000"/>
                            <a:satMod val="160000"/>
                          </a:srgbClr>
                        </a:gs>
                        <a:gs pos="50000">
                          <a:srgbClr val="F8CE54">
                            <a:tint val="44500"/>
                            <a:satMod val="160000"/>
                          </a:srgbClr>
                        </a:gs>
                        <a:gs pos="100000">
                          <a:srgbClr val="F8CE54">
                            <a:tint val="23500"/>
                            <a:satMod val="160000"/>
                          </a:srgbClr>
                        </a:gs>
                      </a:gsLst>
                      <a:lin ang="16200000" scaled="1"/>
                      <a:tileRect/>
                    </a:gradFill>
                  </a:tcPr>
                </a:tc>
                <a:extLst>
                  <a:ext uri="{0D108BD9-81ED-4DB2-BD59-A6C34878D82A}">
                    <a16:rowId xmlns:a16="http://schemas.microsoft.com/office/drawing/2014/main" val="3994906009"/>
                  </a:ext>
                </a:extLst>
              </a:tr>
              <a:tr h="1199923">
                <a:tc>
                  <a:txBody>
                    <a:bodyPr/>
                    <a:lstStyle/>
                    <a:p>
                      <a:pPr algn="ctr"/>
                      <a:r>
                        <a:rPr lang="en-US" b="1"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F8CE54">
                            <a:tint val="66000"/>
                            <a:satMod val="160000"/>
                          </a:srgbClr>
                        </a:gs>
                        <a:gs pos="50000">
                          <a:srgbClr val="F8CE54">
                            <a:tint val="44500"/>
                            <a:satMod val="160000"/>
                          </a:srgbClr>
                        </a:gs>
                        <a:gs pos="100000">
                          <a:srgbClr val="F8CE54">
                            <a:tint val="23500"/>
                            <a:satMod val="160000"/>
                          </a:srgbClr>
                        </a:gs>
                      </a:gsLst>
                      <a:lin ang="16200000" scaled="1"/>
                      <a:tileRect/>
                    </a:gradFill>
                  </a:tcPr>
                </a:tc>
                <a:tc>
                  <a:txBody>
                    <a:bodyPr/>
                    <a:lstStyle/>
                    <a:p>
                      <a:pPr algn="ctr"/>
                      <a:r>
                        <a:rPr lang="en-US" b="1" dirty="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F8CE54">
                            <a:tint val="66000"/>
                            <a:satMod val="160000"/>
                          </a:srgbClr>
                        </a:gs>
                        <a:gs pos="50000">
                          <a:srgbClr val="F8CE54">
                            <a:tint val="44500"/>
                            <a:satMod val="160000"/>
                          </a:srgbClr>
                        </a:gs>
                        <a:gs pos="100000">
                          <a:srgbClr val="F8CE54">
                            <a:tint val="23500"/>
                            <a:satMod val="160000"/>
                          </a:srgbClr>
                        </a:gs>
                      </a:gsLst>
                      <a:lin ang="16200000" scaled="1"/>
                      <a:tileRect/>
                    </a:gradFill>
                  </a:tcPr>
                </a:tc>
                <a:extLst>
                  <a:ext uri="{0D108BD9-81ED-4DB2-BD59-A6C34878D82A}">
                    <a16:rowId xmlns:a16="http://schemas.microsoft.com/office/drawing/2014/main" val="3074582774"/>
                  </a:ext>
                </a:extLst>
              </a:tr>
            </a:tbl>
          </a:graphicData>
        </a:graphic>
      </p:graphicFrame>
      <p:pic>
        <p:nvPicPr>
          <p:cNvPr id="22" name="Picture 21">
            <a:extLst>
              <a:ext uri="{FF2B5EF4-FFF2-40B4-BE49-F238E27FC236}">
                <a16:creationId xmlns:a16="http://schemas.microsoft.com/office/drawing/2014/main" id="{8F601A26-B80E-3142-A4DF-DAFFADF7F391}"/>
              </a:ext>
            </a:extLst>
          </p:cNvPr>
          <p:cNvPicPr>
            <a:picLocks noChangeAspect="1"/>
          </p:cNvPicPr>
          <p:nvPr/>
        </p:nvPicPr>
        <p:blipFill>
          <a:blip r:embed="rId4"/>
          <a:stretch>
            <a:fillRect/>
          </a:stretch>
        </p:blipFill>
        <p:spPr>
          <a:xfrm>
            <a:off x="-4014281" y="1050291"/>
            <a:ext cx="3515130" cy="2195192"/>
          </a:xfrm>
          <a:prstGeom prst="rect">
            <a:avLst/>
          </a:prstGeom>
        </p:spPr>
      </p:pic>
      <p:pic>
        <p:nvPicPr>
          <p:cNvPr id="26" name="Picture 25">
            <a:extLst>
              <a:ext uri="{FF2B5EF4-FFF2-40B4-BE49-F238E27FC236}">
                <a16:creationId xmlns:a16="http://schemas.microsoft.com/office/drawing/2014/main" id="{D3AD6321-C85E-024D-9870-4C1F22028ED7}"/>
              </a:ext>
            </a:extLst>
          </p:cNvPr>
          <p:cNvPicPr>
            <a:picLocks noChangeAspect="1"/>
          </p:cNvPicPr>
          <p:nvPr/>
        </p:nvPicPr>
        <p:blipFill>
          <a:blip r:embed="rId5"/>
          <a:stretch>
            <a:fillRect/>
          </a:stretch>
        </p:blipFill>
        <p:spPr>
          <a:xfrm>
            <a:off x="12610070" y="274637"/>
            <a:ext cx="3566157" cy="2004180"/>
          </a:xfrm>
          <a:prstGeom prst="rect">
            <a:avLst/>
          </a:prstGeom>
        </p:spPr>
      </p:pic>
      <p:pic>
        <p:nvPicPr>
          <p:cNvPr id="20" name="Picture 19">
            <a:extLst>
              <a:ext uri="{FF2B5EF4-FFF2-40B4-BE49-F238E27FC236}">
                <a16:creationId xmlns:a16="http://schemas.microsoft.com/office/drawing/2014/main" id="{B0882977-9932-0E4E-AC8D-6CEF2416C35C}"/>
              </a:ext>
            </a:extLst>
          </p:cNvPr>
          <p:cNvPicPr>
            <a:picLocks noChangeAspect="1"/>
          </p:cNvPicPr>
          <p:nvPr/>
        </p:nvPicPr>
        <p:blipFill>
          <a:blip r:embed="rId6"/>
          <a:stretch>
            <a:fillRect/>
          </a:stretch>
        </p:blipFill>
        <p:spPr>
          <a:xfrm>
            <a:off x="-4581935" y="3511143"/>
            <a:ext cx="4082784" cy="2296566"/>
          </a:xfrm>
          <a:prstGeom prst="rect">
            <a:avLst/>
          </a:prstGeom>
        </p:spPr>
      </p:pic>
      <p:pic>
        <p:nvPicPr>
          <p:cNvPr id="18" name="Picture 17">
            <a:extLst>
              <a:ext uri="{FF2B5EF4-FFF2-40B4-BE49-F238E27FC236}">
                <a16:creationId xmlns:a16="http://schemas.microsoft.com/office/drawing/2014/main" id="{EB925D96-6656-964F-A397-5AD82E024FF3}"/>
              </a:ext>
            </a:extLst>
          </p:cNvPr>
          <p:cNvPicPr>
            <a:picLocks noChangeAspect="1"/>
          </p:cNvPicPr>
          <p:nvPr/>
        </p:nvPicPr>
        <p:blipFill>
          <a:blip r:embed="rId7"/>
          <a:stretch>
            <a:fillRect/>
          </a:stretch>
        </p:blipFill>
        <p:spPr>
          <a:xfrm>
            <a:off x="1104826" y="7241474"/>
            <a:ext cx="2366836" cy="2784513"/>
          </a:xfrm>
          <a:prstGeom prst="rect">
            <a:avLst/>
          </a:prstGeom>
        </p:spPr>
      </p:pic>
      <p:cxnSp>
        <p:nvCxnSpPr>
          <p:cNvPr id="30" name="Straight Arrow Connector 29">
            <a:extLst>
              <a:ext uri="{FF2B5EF4-FFF2-40B4-BE49-F238E27FC236}">
                <a16:creationId xmlns:a16="http://schemas.microsoft.com/office/drawing/2014/main" id="{10426E7F-E185-524F-9DE6-2E2FC3C36A14}"/>
              </a:ext>
            </a:extLst>
          </p:cNvPr>
          <p:cNvCxnSpPr>
            <a:cxnSpLocks/>
          </p:cNvCxnSpPr>
          <p:nvPr/>
        </p:nvCxnSpPr>
        <p:spPr>
          <a:xfrm flipH="1" flipV="1">
            <a:off x="2980944" y="1608391"/>
            <a:ext cx="2205835" cy="1171385"/>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3EF3232-1C1B-6F41-9671-4A8BE3967267}"/>
              </a:ext>
            </a:extLst>
          </p:cNvPr>
          <p:cNvCxnSpPr>
            <a:cxnSpLocks/>
          </p:cNvCxnSpPr>
          <p:nvPr/>
        </p:nvCxnSpPr>
        <p:spPr>
          <a:xfrm flipH="1" flipV="1">
            <a:off x="3269170" y="3675888"/>
            <a:ext cx="2052638" cy="271883"/>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550FDDE-D499-EC47-A88E-FFC085B72F32}"/>
              </a:ext>
            </a:extLst>
          </p:cNvPr>
          <p:cNvCxnSpPr>
            <a:cxnSpLocks/>
          </p:cNvCxnSpPr>
          <p:nvPr/>
        </p:nvCxnSpPr>
        <p:spPr>
          <a:xfrm flipH="1">
            <a:off x="3471662" y="5156383"/>
            <a:ext cx="2052638" cy="319389"/>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3EEB2A6-4029-BC47-B1CE-4E53208C58D2}"/>
              </a:ext>
            </a:extLst>
          </p:cNvPr>
          <p:cNvCxnSpPr>
            <a:cxnSpLocks/>
          </p:cNvCxnSpPr>
          <p:nvPr/>
        </p:nvCxnSpPr>
        <p:spPr>
          <a:xfrm flipV="1">
            <a:off x="6824958" y="1562195"/>
            <a:ext cx="2077891" cy="1217581"/>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E249F6A6-5EFE-0547-A170-E84E3996A0C7}"/>
              </a:ext>
            </a:extLst>
          </p:cNvPr>
          <p:cNvPicPr>
            <a:picLocks noChangeAspect="1"/>
          </p:cNvPicPr>
          <p:nvPr/>
        </p:nvPicPr>
        <p:blipFill>
          <a:blip r:embed="rId8"/>
          <a:stretch>
            <a:fillRect/>
          </a:stretch>
        </p:blipFill>
        <p:spPr>
          <a:xfrm>
            <a:off x="12529112" y="3016260"/>
            <a:ext cx="3566158" cy="2004181"/>
          </a:xfrm>
          <a:prstGeom prst="rect">
            <a:avLst/>
          </a:prstGeom>
        </p:spPr>
      </p:pic>
      <p:cxnSp>
        <p:nvCxnSpPr>
          <p:cNvPr id="40" name="Straight Arrow Connector 39">
            <a:extLst>
              <a:ext uri="{FF2B5EF4-FFF2-40B4-BE49-F238E27FC236}">
                <a16:creationId xmlns:a16="http://schemas.microsoft.com/office/drawing/2014/main" id="{874BF8CD-4087-6243-9580-B64BDA3C4CFB}"/>
              </a:ext>
            </a:extLst>
          </p:cNvPr>
          <p:cNvCxnSpPr>
            <a:cxnSpLocks/>
          </p:cNvCxnSpPr>
          <p:nvPr/>
        </p:nvCxnSpPr>
        <p:spPr>
          <a:xfrm flipV="1">
            <a:off x="6796990" y="3811829"/>
            <a:ext cx="2293139" cy="16243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descr="A picture containing grass, outdoor, field, standing&#10;&#10;Description automatically generated">
            <a:extLst>
              <a:ext uri="{FF2B5EF4-FFF2-40B4-BE49-F238E27FC236}">
                <a16:creationId xmlns:a16="http://schemas.microsoft.com/office/drawing/2014/main" id="{4B745A51-D2B3-CF40-A10F-13FDD81A9109}"/>
              </a:ext>
            </a:extLst>
          </p:cNvPr>
          <p:cNvPicPr>
            <a:picLocks noChangeAspect="1"/>
          </p:cNvPicPr>
          <p:nvPr/>
        </p:nvPicPr>
        <p:blipFill>
          <a:blip r:embed="rId9"/>
          <a:stretch>
            <a:fillRect/>
          </a:stretch>
        </p:blipFill>
        <p:spPr>
          <a:xfrm>
            <a:off x="12610070" y="5640357"/>
            <a:ext cx="2879866" cy="2559881"/>
          </a:xfrm>
          <a:prstGeom prst="rect">
            <a:avLst/>
          </a:prstGeom>
        </p:spPr>
      </p:pic>
      <p:cxnSp>
        <p:nvCxnSpPr>
          <p:cNvPr id="42" name="Straight Arrow Connector 41">
            <a:extLst>
              <a:ext uri="{FF2B5EF4-FFF2-40B4-BE49-F238E27FC236}">
                <a16:creationId xmlns:a16="http://schemas.microsoft.com/office/drawing/2014/main" id="{0BAE3F81-C866-0A4A-8EBB-A912D0AE7EB5}"/>
              </a:ext>
            </a:extLst>
          </p:cNvPr>
          <p:cNvCxnSpPr>
            <a:cxnSpLocks/>
          </p:cNvCxnSpPr>
          <p:nvPr/>
        </p:nvCxnSpPr>
        <p:spPr>
          <a:xfrm>
            <a:off x="6796989" y="5295805"/>
            <a:ext cx="2293140" cy="451851"/>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9309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0.06654 -0.00671 L 0.35899 -0.10648 " pathEditMode="relative" rAng="0" ptsTypes="AA">
                                      <p:cBhvr>
                                        <p:cTn id="8" dur="2000" fill="hold"/>
                                        <p:tgtEl>
                                          <p:spTgt spid="22"/>
                                        </p:tgtEl>
                                        <p:attrNameLst>
                                          <p:attrName>ppt_x</p:attrName>
                                          <p:attrName>ppt_y</p:attrName>
                                        </p:attrNameLst>
                                      </p:cBhvr>
                                      <p:rCtr x="14622" y="-5000"/>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0" presetClass="path" presetSubtype="0" accel="50000" decel="50000" fill="hold" nodeType="withEffect">
                                  <p:stCondLst>
                                    <p:cond delay="0"/>
                                  </p:stCondLst>
                                  <p:childTnLst>
                                    <p:animMotion origin="layout" path="M 0.04336 0.00602 L 0.39127 -0.15255 " pathEditMode="relative" rAng="0" ptsTypes="AA">
                                      <p:cBhvr>
                                        <p:cTn id="14" dur="2000" fill="hold"/>
                                        <p:tgtEl>
                                          <p:spTgt spid="20"/>
                                        </p:tgtEl>
                                        <p:attrNameLst>
                                          <p:attrName>ppt_x</p:attrName>
                                          <p:attrName>ppt_y</p:attrName>
                                        </p:attrNameLst>
                                      </p:cBhvr>
                                      <p:rCtr x="17396" y="-7940"/>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0" presetClass="path" presetSubtype="0" accel="50000" decel="50000" fill="hold" nodeType="withEffect">
                                  <p:stCondLst>
                                    <p:cond delay="0"/>
                                  </p:stCondLst>
                                  <p:childTnLst>
                                    <p:animMotion origin="layout" path="M -0.02266 0.03634 L -0.01966 -0.42084 " pathEditMode="relative" rAng="0" ptsTypes="AA">
                                      <p:cBhvr>
                                        <p:cTn id="20" dur="2000" fill="hold"/>
                                        <p:tgtEl>
                                          <p:spTgt spid="18"/>
                                        </p:tgtEl>
                                        <p:attrNameLst>
                                          <p:attrName>ppt_x</p:attrName>
                                          <p:attrName>ppt_y</p:attrName>
                                        </p:attrNameLst>
                                      </p:cBhvr>
                                      <p:rCtr x="143" y="-22870"/>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0" presetClass="path" presetSubtype="0" accel="50000" decel="50000" fill="hold" nodeType="withEffect">
                                  <p:stCondLst>
                                    <p:cond delay="0"/>
                                  </p:stCondLst>
                                  <p:childTnLst>
                                    <p:animMotion origin="layout" path="M -0.00651 0.0206 L -0.34649 0.0206 " pathEditMode="relative" rAng="0" ptsTypes="AA">
                                      <p:cBhvr>
                                        <p:cTn id="26" dur="2000" fill="hold"/>
                                        <p:tgtEl>
                                          <p:spTgt spid="26"/>
                                        </p:tgtEl>
                                        <p:attrNameLst>
                                          <p:attrName>ppt_x</p:attrName>
                                          <p:attrName>ppt_y</p:attrName>
                                        </p:attrNameLst>
                                      </p:cBhvr>
                                      <p:rCtr x="-17005" y="0"/>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0" presetClass="path" presetSubtype="0" accel="50000" decel="50000" fill="hold" nodeType="withEffect">
                                  <p:stCondLst>
                                    <p:cond delay="0"/>
                                  </p:stCondLst>
                                  <p:childTnLst>
                                    <p:animMotion origin="layout" path="M 0.00677 -0.00648 L -0.33685 -0.04977 " pathEditMode="relative" ptsTypes="AA">
                                      <p:cBhvr>
                                        <p:cTn id="32" dur="2000" fill="hold"/>
                                        <p:tgtEl>
                                          <p:spTgt spid="28"/>
                                        </p:tgtEl>
                                        <p:attrNameLst>
                                          <p:attrName>ppt_x</p:attrName>
                                          <p:attrName>ppt_y</p:attrName>
                                        </p:attrNameLst>
                                      </p:cBhvr>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0" presetClass="path" presetSubtype="0" accel="50000" decel="50000" fill="hold" nodeType="withEffect">
                                  <p:stCondLst>
                                    <p:cond delay="0"/>
                                  </p:stCondLst>
                                  <p:childTnLst>
                                    <p:animMotion origin="layout" path="M -0.01836 -0.00903 L -0.30234 -0.21065 " pathEditMode="relative" rAng="0" ptsTypes="AA">
                                      <p:cBhvr>
                                        <p:cTn id="38" dur="2000" fill="hold"/>
                                        <p:tgtEl>
                                          <p:spTgt spid="24"/>
                                        </p:tgtEl>
                                        <p:attrNameLst>
                                          <p:attrName>ppt_x</p:attrName>
                                          <p:attrName>ppt_y</p:attrName>
                                        </p:attrNameLst>
                                      </p:cBhvr>
                                      <p:rCtr x="-14206" y="-100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57A24EE2-3B4F-5141-9623-3F39BA2DF103}"/>
              </a:ext>
            </a:extLst>
          </p:cNvPr>
          <p:cNvPicPr>
            <a:picLocks noChangeAspect="1"/>
          </p:cNvPicPr>
          <p:nvPr/>
        </p:nvPicPr>
        <p:blipFill rotWithShape="1">
          <a:blip r:embed="rId4"/>
          <a:srcRect b="16887"/>
          <a:stretch/>
        </p:blipFill>
        <p:spPr>
          <a:xfrm>
            <a:off x="3986785" y="0"/>
            <a:ext cx="7016496" cy="6858001"/>
          </a:xfrm>
          <a:prstGeom prst="rect">
            <a:avLst/>
          </a:prstGeom>
        </p:spPr>
      </p:pic>
      <p:sp>
        <p:nvSpPr>
          <p:cNvPr id="8" name="Title 1">
            <a:extLst>
              <a:ext uri="{FF2B5EF4-FFF2-40B4-BE49-F238E27FC236}">
                <a16:creationId xmlns:a16="http://schemas.microsoft.com/office/drawing/2014/main" id="{71D14BD5-8CC2-4CA0-A23B-8D1556799928}"/>
              </a:ext>
            </a:extLst>
          </p:cNvPr>
          <p:cNvSpPr>
            <a:spLocks noGrp="1"/>
          </p:cNvSpPr>
          <p:nvPr>
            <p:ph type="title"/>
          </p:nvPr>
        </p:nvSpPr>
        <p:spPr>
          <a:xfrm>
            <a:off x="1690680" y="288067"/>
            <a:ext cx="8129976" cy="1143000"/>
          </a:xfrm>
        </p:spPr>
        <p:txBody>
          <a:bodyPr>
            <a:normAutofit/>
          </a:bodyPr>
          <a:lstStyle/>
          <a:p>
            <a:r>
              <a:rPr lang="en-US" dirty="0"/>
              <a:t>Data Visualization</a:t>
            </a:r>
          </a:p>
        </p:txBody>
      </p:sp>
    </p:spTree>
    <p:extLst>
      <p:ext uri="{BB962C8B-B14F-4D97-AF65-F5344CB8AC3E}">
        <p14:creationId xmlns:p14="http://schemas.microsoft.com/office/powerpoint/2010/main" val="3942354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07CC56C3-BC77-164F-ABE7-C9CCD91E47D4}"/>
              </a:ext>
            </a:extLst>
          </p:cNvPr>
          <p:cNvPicPr>
            <a:picLocks noChangeAspect="1"/>
          </p:cNvPicPr>
          <p:nvPr/>
        </p:nvPicPr>
        <p:blipFill>
          <a:blip r:embed="rId4"/>
          <a:stretch>
            <a:fillRect/>
          </a:stretch>
        </p:blipFill>
        <p:spPr>
          <a:xfrm>
            <a:off x="4169664" y="222801"/>
            <a:ext cx="5457698" cy="6412397"/>
          </a:xfrm>
          <a:prstGeom prst="rect">
            <a:avLst/>
          </a:prstGeom>
        </p:spPr>
      </p:pic>
    </p:spTree>
    <p:extLst>
      <p:ext uri="{BB962C8B-B14F-4D97-AF65-F5344CB8AC3E}">
        <p14:creationId xmlns:p14="http://schemas.microsoft.com/office/powerpoint/2010/main" val="11130427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ell phone&#10;&#10;Description automatically generated">
            <a:extLst>
              <a:ext uri="{FF2B5EF4-FFF2-40B4-BE49-F238E27FC236}">
                <a16:creationId xmlns:a16="http://schemas.microsoft.com/office/drawing/2014/main" id="{C249F800-1D8D-F448-94DF-18D7B71EE406}"/>
              </a:ext>
            </a:extLst>
          </p:cNvPr>
          <p:cNvPicPr>
            <a:picLocks noChangeAspect="1"/>
          </p:cNvPicPr>
          <p:nvPr/>
        </p:nvPicPr>
        <p:blipFill>
          <a:blip r:embed="rId3"/>
          <a:stretch>
            <a:fillRect/>
          </a:stretch>
        </p:blipFill>
        <p:spPr>
          <a:xfrm>
            <a:off x="4009390" y="197733"/>
            <a:ext cx="5500370" cy="6462534"/>
          </a:xfrm>
          <a:prstGeom prst="rect">
            <a:avLst/>
          </a:prstGeom>
        </p:spPr>
      </p:pic>
    </p:spTree>
    <p:extLst>
      <p:ext uri="{BB962C8B-B14F-4D97-AF65-F5344CB8AC3E}">
        <p14:creationId xmlns:p14="http://schemas.microsoft.com/office/powerpoint/2010/main" val="4280592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17CADF9-8817-44D6-BA97-944EFC82612A}"/>
              </a:ext>
            </a:extLst>
          </p:cNvPr>
          <p:cNvSpPr>
            <a:spLocks noGrp="1"/>
          </p:cNvSpPr>
          <p:nvPr>
            <p:ph type="title"/>
          </p:nvPr>
        </p:nvSpPr>
        <p:spPr/>
        <p:txBody>
          <a:bodyPr/>
          <a:lstStyle/>
          <a:p>
            <a:r>
              <a:rPr lang="en-US" dirty="0"/>
              <a:t>Data Preprocessing</a:t>
            </a:r>
          </a:p>
        </p:txBody>
      </p:sp>
      <p:sp>
        <p:nvSpPr>
          <p:cNvPr id="10" name="Text Placeholder 2">
            <a:extLst>
              <a:ext uri="{FF2B5EF4-FFF2-40B4-BE49-F238E27FC236}">
                <a16:creationId xmlns:a16="http://schemas.microsoft.com/office/drawing/2014/main" id="{F8DD043A-ED24-41BA-82B0-99D7952C7ABA}"/>
              </a:ext>
            </a:extLst>
          </p:cNvPr>
          <p:cNvSpPr>
            <a:spLocks noGrp="1"/>
          </p:cNvSpPr>
          <p:nvPr>
            <p:ph type="body" sz="quarter" idx="35"/>
          </p:nvPr>
        </p:nvSpPr>
        <p:spPr>
          <a:xfrm>
            <a:off x="623392" y="1440656"/>
            <a:ext cx="10945216" cy="3976688"/>
          </a:xfrm>
        </p:spPr>
        <p:txBody>
          <a:bodyPr/>
          <a:lstStyle/>
          <a:p>
            <a:pPr marL="514350" indent="-514350" algn="l">
              <a:buFont typeface="+mj-lt"/>
              <a:buAutoNum type="arabicPeriod"/>
            </a:pPr>
            <a:r>
              <a:rPr lang="en-US" dirty="0"/>
              <a:t>Dataset already splits by 70% training and 30% testing.</a:t>
            </a:r>
          </a:p>
          <a:p>
            <a:pPr marL="514350" indent="-514350" algn="l">
              <a:buFont typeface="+mj-lt"/>
              <a:buAutoNum type="arabicPeriod"/>
            </a:pPr>
            <a:r>
              <a:rPr lang="en-US" dirty="0"/>
              <a:t>There is no null value.</a:t>
            </a:r>
          </a:p>
          <a:p>
            <a:pPr marL="514350" indent="-514350" algn="l">
              <a:buFont typeface="+mj-lt"/>
              <a:buAutoNum type="arabicPeriod"/>
            </a:pPr>
            <a:r>
              <a:rPr lang="en-US" dirty="0"/>
              <a:t>Change column name in the training and testing label.</a:t>
            </a:r>
          </a:p>
          <a:p>
            <a:pPr marL="514350" indent="-514350" algn="l">
              <a:buFont typeface="+mj-lt"/>
              <a:buAutoNum type="arabicPeriod"/>
            </a:pPr>
            <a:r>
              <a:rPr lang="en-US" dirty="0"/>
              <a:t>Check for redundant data: </a:t>
            </a:r>
            <a:r>
              <a:rPr lang="en-US" b="1" dirty="0" err="1"/>
              <a:t>res_train</a:t>
            </a:r>
            <a:r>
              <a:rPr lang="en-US" b="1" dirty="0"/>
              <a:t> &lt;- </a:t>
            </a:r>
            <a:r>
              <a:rPr lang="en-US" b="1" dirty="0" err="1"/>
              <a:t>cor</a:t>
            </a:r>
            <a:r>
              <a:rPr lang="en-US" b="1" dirty="0"/>
              <a:t>(</a:t>
            </a:r>
            <a:r>
              <a:rPr lang="en-US" b="1" dirty="0" err="1"/>
              <a:t>X_train</a:t>
            </a:r>
            <a:r>
              <a:rPr lang="en-US" b="1" dirty="0"/>
              <a:t>)</a:t>
            </a:r>
          </a:p>
          <a:p>
            <a:pPr marL="514350" indent="-514350" algn="l">
              <a:buFont typeface="+mj-lt"/>
              <a:buAutoNum type="arabicPeriod"/>
            </a:pPr>
            <a:r>
              <a:rPr lang="en-US" dirty="0"/>
              <a:t>Check for imbalance data: </a:t>
            </a:r>
            <a:r>
              <a:rPr lang="en-US" b="1" dirty="0"/>
              <a:t>Histogram for frequencies.</a:t>
            </a:r>
          </a:p>
          <a:p>
            <a:pPr marL="514350" indent="-514350" algn="l">
              <a:buFont typeface="+mj-lt"/>
              <a:buAutoNum type="arabicPeriod"/>
            </a:pPr>
            <a:r>
              <a:rPr lang="en-US" dirty="0"/>
              <a:t>No data transformation as the data are numeric</a:t>
            </a:r>
          </a:p>
          <a:p>
            <a:pPr marL="514350" indent="-514350" algn="l">
              <a:buFont typeface="+mj-lt"/>
              <a:buAutoNum type="arabicPeriod"/>
            </a:pPr>
            <a:r>
              <a:rPr lang="en-US" dirty="0"/>
              <a:t>Because we use KNN, SVM and Random Forest for machine learning models, no standardization is needed as all features are in the same unit of coordination.</a:t>
            </a:r>
          </a:p>
        </p:txBody>
      </p:sp>
    </p:spTree>
    <p:extLst>
      <p:ext uri="{BB962C8B-B14F-4D97-AF65-F5344CB8AC3E}">
        <p14:creationId xmlns:p14="http://schemas.microsoft.com/office/powerpoint/2010/main" val="3748377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B7141477-2898-DE42-B9DD-632EC44EC1B9}"/>
              </a:ext>
            </a:extLst>
          </p:cNvPr>
          <p:cNvPicPr>
            <a:picLocks noChangeAspect="1"/>
          </p:cNvPicPr>
          <p:nvPr/>
        </p:nvPicPr>
        <p:blipFill>
          <a:blip r:embed="rId4"/>
          <a:stretch>
            <a:fillRect/>
          </a:stretch>
        </p:blipFill>
        <p:spPr>
          <a:xfrm>
            <a:off x="1885653" y="846137"/>
            <a:ext cx="8420693" cy="5575554"/>
          </a:xfrm>
          <a:prstGeom prst="rect">
            <a:avLst/>
          </a:prstGeom>
        </p:spPr>
      </p:pic>
      <p:sp>
        <p:nvSpPr>
          <p:cNvPr id="8" name="Title 1">
            <a:extLst>
              <a:ext uri="{FF2B5EF4-FFF2-40B4-BE49-F238E27FC236}">
                <a16:creationId xmlns:a16="http://schemas.microsoft.com/office/drawing/2014/main" id="{C59993C3-AAA1-4526-8921-FE3BB7AE1307}"/>
              </a:ext>
            </a:extLst>
          </p:cNvPr>
          <p:cNvSpPr>
            <a:spLocks noGrp="1"/>
          </p:cNvSpPr>
          <p:nvPr>
            <p:ph type="title"/>
          </p:nvPr>
        </p:nvSpPr>
        <p:spPr/>
        <p:txBody>
          <a:bodyPr/>
          <a:lstStyle/>
          <a:p>
            <a:r>
              <a:rPr lang="en-US" dirty="0"/>
              <a:t>Ensemble</a:t>
            </a:r>
          </a:p>
        </p:txBody>
      </p:sp>
    </p:spTree>
    <p:extLst>
      <p:ext uri="{BB962C8B-B14F-4D97-AF65-F5344CB8AC3E}">
        <p14:creationId xmlns:p14="http://schemas.microsoft.com/office/powerpoint/2010/main" val="1987113082"/>
      </p:ext>
    </p:extLst>
  </p:cSld>
  <p:clrMapOvr>
    <a:masterClrMapping/>
  </p:clrMapOvr>
</p:sld>
</file>

<file path=ppt/theme/theme1.xml><?xml version="1.0" encoding="utf-8"?>
<a:theme xmlns:a="http://schemas.openxmlformats.org/drawingml/2006/main" name="2377">
  <a:themeElements>
    <a:clrScheme name="Custom 14">
      <a:dk1>
        <a:srgbClr val="494C4F"/>
      </a:dk1>
      <a:lt1>
        <a:srgbClr val="FFFFFF"/>
      </a:lt1>
      <a:dk2>
        <a:srgbClr val="494C4F"/>
      </a:dk2>
      <a:lt2>
        <a:srgbClr val="F2F3F8"/>
      </a:lt2>
      <a:accent1>
        <a:srgbClr val="ED5463"/>
      </a:accent1>
      <a:accent2>
        <a:srgbClr val="FB6E52"/>
      </a:accent2>
      <a:accent3>
        <a:srgbClr val="FFCE54"/>
      </a:accent3>
      <a:accent4>
        <a:srgbClr val="A1D469"/>
      </a:accent4>
      <a:accent5>
        <a:srgbClr val="49CFAE"/>
      </a:accent5>
      <a:accent6>
        <a:srgbClr val="4FC1E9"/>
      </a:accent6>
      <a:hlink>
        <a:srgbClr val="4FC1E9"/>
      </a:hlink>
      <a:folHlink>
        <a:srgbClr val="49CFA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155</TotalTime>
  <Words>888</Words>
  <Application>Microsoft Macintosh PowerPoint</Application>
  <PresentationFormat>Widescreen</PresentationFormat>
  <Paragraphs>109</Paragraphs>
  <Slides>10</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2377</vt:lpstr>
      <vt:lpstr>Activity Recognition</vt:lpstr>
      <vt:lpstr>Problem Statement</vt:lpstr>
      <vt:lpstr>There are 10,299 obs and 561 features.</vt:lpstr>
      <vt:lpstr>Six Activities Labels</vt:lpstr>
      <vt:lpstr>Data Visualization</vt:lpstr>
      <vt:lpstr>PowerPoint Presentation</vt:lpstr>
      <vt:lpstr>PowerPoint Presentation</vt:lpstr>
      <vt:lpstr>Data Preprocessing</vt:lpstr>
      <vt:lpstr>Ensemble</vt:lpstr>
      <vt:lpstr>Model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Activity Recognition</dc:title>
  <dc:creator>Hao Nguyen</dc:creator>
  <cp:lastModifiedBy>Hao Nguyen</cp:lastModifiedBy>
  <cp:revision>14</cp:revision>
  <dcterms:created xsi:type="dcterms:W3CDTF">2020-02-23T19:02:11Z</dcterms:created>
  <dcterms:modified xsi:type="dcterms:W3CDTF">2020-02-24T18:32:41Z</dcterms:modified>
</cp:coreProperties>
</file>